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0" r:id="rId3"/>
    <p:sldId id="257" r:id="rId4"/>
    <p:sldId id="275" r:id="rId5"/>
    <p:sldId id="259" r:id="rId6"/>
    <p:sldId id="261" r:id="rId7"/>
    <p:sldId id="262" r:id="rId8"/>
    <p:sldId id="263" r:id="rId9"/>
    <p:sldId id="264" r:id="rId10"/>
    <p:sldId id="265" r:id="rId11"/>
    <p:sldId id="276" r:id="rId12"/>
    <p:sldId id="278" r:id="rId13"/>
    <p:sldId id="280" r:id="rId14"/>
    <p:sldId id="279" r:id="rId15"/>
    <p:sldId id="281" r:id="rId16"/>
    <p:sldId id="282" r:id="rId17"/>
    <p:sldId id="283" r:id="rId18"/>
    <p:sldId id="285" r:id="rId19"/>
    <p:sldId id="284" r:id="rId20"/>
    <p:sldId id="271"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p:restoredTop sz="94632"/>
  </p:normalViewPr>
  <p:slideViewPr>
    <p:cSldViewPr snapToGrid="0" snapToObjects="1">
      <p:cViewPr varScale="1">
        <p:scale>
          <a:sx n="112" d="100"/>
          <a:sy n="112" d="100"/>
        </p:scale>
        <p:origin x="113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84250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751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7003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3994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435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154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749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9637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116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11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213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48A87A34-81AB-432B-8DAE-1953F412C126}" type="datetimeFigureOut">
              <a:rPr lang="en-US" smtClean="0"/>
              <a:pPr/>
              <a:t>11/28/18</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543438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Word_97_-_2004_Document.doc"/><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Microsoft_Word_97_-_2004_Document2.doc"/></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Microsoft_Word_97_-_2004_Document3.doc"/></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screencast-o-matic.com/hom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screencast-o-matic.com/screen-recorder"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data.worldbank.org/indicator"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17F7-845C-8C48-9650-E48A774AA6FD}"/>
              </a:ext>
            </a:extLst>
          </p:cNvPr>
          <p:cNvSpPr>
            <a:spLocks noGrp="1"/>
          </p:cNvSpPr>
          <p:nvPr>
            <p:ph type="title"/>
          </p:nvPr>
        </p:nvSpPr>
        <p:spPr>
          <a:xfrm>
            <a:off x="1971240" y="1670304"/>
            <a:ext cx="4635299" cy="1918716"/>
          </a:xfrm>
          <a:gradFill>
            <a:gsLst>
              <a:gs pos="0">
                <a:schemeClr val="accent1">
                  <a:lumMod val="5000"/>
                  <a:lumOff val="95000"/>
                </a:schemeClr>
              </a:gs>
              <a:gs pos="42000">
                <a:schemeClr val="accent1">
                  <a:lumMod val="75000"/>
                  <a:lumOff val="2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dirty="0">
                <a:solidFill>
                  <a:schemeClr val="bg2"/>
                </a:solidFill>
                <a:latin typeface="Arial Rounded MT Bold" panose="020F0704030504030204" pitchFamily="34" charset="77"/>
              </a:rPr>
              <a:t>Crime, Custodial Deaths and Justice Statistics In India</a:t>
            </a:r>
          </a:p>
        </p:txBody>
      </p:sp>
      <p:sp>
        <p:nvSpPr>
          <p:cNvPr id="3" name="Subtitle 2">
            <a:extLst>
              <a:ext uri="{FF2B5EF4-FFF2-40B4-BE49-F238E27FC236}">
                <a16:creationId xmlns:a16="http://schemas.microsoft.com/office/drawing/2014/main" id="{AA50B665-A4D6-074F-A8FF-AFC01739EF6C}"/>
              </a:ext>
            </a:extLst>
          </p:cNvPr>
          <p:cNvSpPr>
            <a:spLocks noGrp="1"/>
          </p:cNvSpPr>
          <p:nvPr>
            <p:ph type="body" sz="half" idx="2"/>
          </p:nvPr>
        </p:nvSpPr>
        <p:spPr>
          <a:xfrm>
            <a:off x="1970322" y="4706112"/>
            <a:ext cx="2833326" cy="475488"/>
          </a:xfrm>
        </p:spPr>
        <p:txBody>
          <a:bodyPr/>
          <a:lstStyle/>
          <a:p>
            <a:r>
              <a:rPr lang="en-US" dirty="0"/>
              <a:t>By : KSHITIJ BHAT</a:t>
            </a:r>
          </a:p>
        </p:txBody>
      </p:sp>
      <p:pic>
        <p:nvPicPr>
          <p:cNvPr id="5" name="Picture 4">
            <a:extLst>
              <a:ext uri="{FF2B5EF4-FFF2-40B4-BE49-F238E27FC236}">
                <a16:creationId xmlns:a16="http://schemas.microsoft.com/office/drawing/2014/main" id="{E1048552-12AB-1A47-B0DF-F6934A3027B6}"/>
              </a:ext>
            </a:extLst>
          </p:cNvPr>
          <p:cNvPicPr>
            <a:picLocks noChangeAspect="1"/>
          </p:cNvPicPr>
          <p:nvPr/>
        </p:nvPicPr>
        <p:blipFill>
          <a:blip r:embed="rId2"/>
          <a:stretch>
            <a:fillRect/>
          </a:stretch>
        </p:blipFill>
        <p:spPr>
          <a:xfrm>
            <a:off x="7806690" y="788670"/>
            <a:ext cx="3429000" cy="4514850"/>
          </a:xfrm>
          <a:prstGeom prst="rect">
            <a:avLst/>
          </a:prstGeom>
        </p:spPr>
      </p:pic>
    </p:spTree>
    <p:extLst>
      <p:ext uri="{BB962C8B-B14F-4D97-AF65-F5344CB8AC3E}">
        <p14:creationId xmlns:p14="http://schemas.microsoft.com/office/powerpoint/2010/main" val="1104294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38554-C831-1443-A2FB-D220566BE05C}"/>
              </a:ext>
            </a:extLst>
          </p:cNvPr>
          <p:cNvSpPr txBox="1"/>
          <p:nvPr/>
        </p:nvSpPr>
        <p:spPr>
          <a:xfrm>
            <a:off x="1117334" y="115153"/>
            <a:ext cx="2297424" cy="307777"/>
          </a:xfrm>
          <a:prstGeom prst="rect">
            <a:avLst/>
          </a:prstGeom>
          <a:noFill/>
        </p:spPr>
        <p:txBody>
          <a:bodyPr wrap="none" rtlCol="0">
            <a:spAutoFit/>
          </a:bodyPr>
          <a:lstStyle/>
          <a:p>
            <a:r>
              <a:rPr lang="en-US" sz="1400" b="1" dirty="0">
                <a:latin typeface="Times" pitchFamily="2" charset="0"/>
              </a:rPr>
              <a:t>Custodial Death Remanded</a:t>
            </a:r>
          </a:p>
        </p:txBody>
      </p:sp>
      <p:pic>
        <p:nvPicPr>
          <p:cNvPr id="6" name="Picture 5">
            <a:extLst>
              <a:ext uri="{FF2B5EF4-FFF2-40B4-BE49-F238E27FC236}">
                <a16:creationId xmlns:a16="http://schemas.microsoft.com/office/drawing/2014/main" id="{0781E0C5-2F4E-5B4F-8250-CBAC60F9EFD0}"/>
              </a:ext>
            </a:extLst>
          </p:cNvPr>
          <p:cNvPicPr>
            <a:picLocks noChangeAspect="1"/>
          </p:cNvPicPr>
          <p:nvPr/>
        </p:nvPicPr>
        <p:blipFill>
          <a:blip r:embed="rId2"/>
          <a:stretch>
            <a:fillRect/>
          </a:stretch>
        </p:blipFill>
        <p:spPr>
          <a:xfrm>
            <a:off x="1117334" y="422930"/>
            <a:ext cx="5030086" cy="2776595"/>
          </a:xfrm>
          <a:prstGeom prst="rect">
            <a:avLst/>
          </a:prstGeom>
        </p:spPr>
      </p:pic>
      <p:pic>
        <p:nvPicPr>
          <p:cNvPr id="7" name="Picture 6">
            <a:extLst>
              <a:ext uri="{FF2B5EF4-FFF2-40B4-BE49-F238E27FC236}">
                <a16:creationId xmlns:a16="http://schemas.microsoft.com/office/drawing/2014/main" id="{85FBCC59-7404-C243-BFBA-2F4033CE06AB}"/>
              </a:ext>
            </a:extLst>
          </p:cNvPr>
          <p:cNvPicPr>
            <a:picLocks noChangeAspect="1"/>
          </p:cNvPicPr>
          <p:nvPr/>
        </p:nvPicPr>
        <p:blipFill>
          <a:blip r:embed="rId3"/>
          <a:stretch>
            <a:fillRect/>
          </a:stretch>
        </p:blipFill>
        <p:spPr>
          <a:xfrm>
            <a:off x="6580788" y="432869"/>
            <a:ext cx="4471523" cy="2527300"/>
          </a:xfrm>
          <a:prstGeom prst="rect">
            <a:avLst/>
          </a:prstGeom>
        </p:spPr>
      </p:pic>
      <p:pic>
        <p:nvPicPr>
          <p:cNvPr id="8" name="Picture 7">
            <a:extLst>
              <a:ext uri="{FF2B5EF4-FFF2-40B4-BE49-F238E27FC236}">
                <a16:creationId xmlns:a16="http://schemas.microsoft.com/office/drawing/2014/main" id="{D7BB048B-19CB-714F-8332-756FD2A51149}"/>
              </a:ext>
            </a:extLst>
          </p:cNvPr>
          <p:cNvPicPr>
            <a:picLocks noChangeAspect="1"/>
          </p:cNvPicPr>
          <p:nvPr/>
        </p:nvPicPr>
        <p:blipFill>
          <a:blip r:embed="rId4"/>
          <a:stretch>
            <a:fillRect/>
          </a:stretch>
        </p:blipFill>
        <p:spPr>
          <a:xfrm>
            <a:off x="1117334" y="3851193"/>
            <a:ext cx="5030086" cy="2867659"/>
          </a:xfrm>
          <a:prstGeom prst="rect">
            <a:avLst/>
          </a:prstGeom>
        </p:spPr>
      </p:pic>
      <p:pic>
        <p:nvPicPr>
          <p:cNvPr id="9" name="Picture 8">
            <a:extLst>
              <a:ext uri="{FF2B5EF4-FFF2-40B4-BE49-F238E27FC236}">
                <a16:creationId xmlns:a16="http://schemas.microsoft.com/office/drawing/2014/main" id="{F8B25D3E-EE28-1B4E-A1EE-65C340B7F9F4}"/>
              </a:ext>
            </a:extLst>
          </p:cNvPr>
          <p:cNvPicPr>
            <a:picLocks noChangeAspect="1"/>
          </p:cNvPicPr>
          <p:nvPr/>
        </p:nvPicPr>
        <p:blipFill>
          <a:blip r:embed="rId5"/>
          <a:stretch>
            <a:fillRect/>
          </a:stretch>
        </p:blipFill>
        <p:spPr>
          <a:xfrm>
            <a:off x="6580789" y="3692441"/>
            <a:ext cx="4471523" cy="2827629"/>
          </a:xfrm>
          <a:prstGeom prst="rect">
            <a:avLst/>
          </a:prstGeom>
        </p:spPr>
      </p:pic>
      <p:sp>
        <p:nvSpPr>
          <p:cNvPr id="11" name="TextBox 10">
            <a:extLst>
              <a:ext uri="{FF2B5EF4-FFF2-40B4-BE49-F238E27FC236}">
                <a16:creationId xmlns:a16="http://schemas.microsoft.com/office/drawing/2014/main" id="{2EAC36E1-FF4E-DC43-8B80-D210F779B1D6}"/>
              </a:ext>
            </a:extLst>
          </p:cNvPr>
          <p:cNvSpPr txBox="1"/>
          <p:nvPr/>
        </p:nvSpPr>
        <p:spPr>
          <a:xfrm>
            <a:off x="1011147" y="3353413"/>
            <a:ext cx="2621230" cy="307777"/>
          </a:xfrm>
          <a:prstGeom prst="rect">
            <a:avLst/>
          </a:prstGeom>
          <a:noFill/>
        </p:spPr>
        <p:txBody>
          <a:bodyPr wrap="none" rtlCol="0">
            <a:spAutoFit/>
          </a:bodyPr>
          <a:lstStyle/>
          <a:p>
            <a:r>
              <a:rPr lang="en-US" sz="1400" b="1" dirty="0">
                <a:latin typeface="Times" pitchFamily="2" charset="0"/>
              </a:rPr>
              <a:t>Custodial Death Not Remanded</a:t>
            </a:r>
          </a:p>
        </p:txBody>
      </p:sp>
    </p:spTree>
    <p:extLst>
      <p:ext uri="{BB962C8B-B14F-4D97-AF65-F5344CB8AC3E}">
        <p14:creationId xmlns:p14="http://schemas.microsoft.com/office/powerpoint/2010/main" val="3696232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78C31A9-42FE-0544-B342-0D8D28197222}"/>
              </a:ext>
            </a:extLst>
          </p:cNvPr>
          <p:cNvGraphicFramePr>
            <a:graphicFrameLocks noChangeAspect="1"/>
          </p:cNvGraphicFramePr>
          <p:nvPr>
            <p:extLst>
              <p:ext uri="{D42A27DB-BD31-4B8C-83A1-F6EECF244321}">
                <p14:modId xmlns:p14="http://schemas.microsoft.com/office/powerpoint/2010/main" val="3002033019"/>
              </p:ext>
            </p:extLst>
          </p:nvPr>
        </p:nvGraphicFramePr>
        <p:xfrm>
          <a:off x="9283149" y="593544"/>
          <a:ext cx="766970" cy="690313"/>
        </p:xfrm>
        <a:graphic>
          <a:graphicData uri="http://schemas.openxmlformats.org/presentationml/2006/ole">
            <mc:AlternateContent xmlns:mc="http://schemas.openxmlformats.org/markup-compatibility/2006">
              <mc:Choice xmlns:v="urn:schemas-microsoft-com:vml" Requires="v">
                <p:oleObj spid="_x0000_s6146" name="Document" r:id="rId3" imgW="9144000" imgH="8229600" progId="Word.Document.8">
                  <p:embed/>
                </p:oleObj>
              </mc:Choice>
              <mc:Fallback>
                <p:oleObj name="Document" r:id="rId3" imgW="9144000" imgH="8229600" progId="Word.Document.8">
                  <p:embed/>
                  <p:pic>
                    <p:nvPicPr>
                      <p:cNvPr id="12" name="Object 11">
                        <a:extLst>
                          <a:ext uri="{FF2B5EF4-FFF2-40B4-BE49-F238E27FC236}">
                            <a16:creationId xmlns:a16="http://schemas.microsoft.com/office/drawing/2014/main" id="{ED237C50-7AC6-2D4E-AE33-F65CE88B545E}"/>
                          </a:ext>
                        </a:extLst>
                      </p:cNvPr>
                      <p:cNvPicPr/>
                      <p:nvPr/>
                    </p:nvPicPr>
                    <p:blipFill>
                      <a:blip r:embed="rId4"/>
                      <a:stretch>
                        <a:fillRect/>
                      </a:stretch>
                    </p:blipFill>
                    <p:spPr>
                      <a:xfrm>
                        <a:off x="9283149" y="593544"/>
                        <a:ext cx="766970" cy="69031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420BB536-9050-6144-999E-A919E2CD7EEE}"/>
              </a:ext>
            </a:extLst>
          </p:cNvPr>
          <p:cNvSpPr txBox="1"/>
          <p:nvPr/>
        </p:nvSpPr>
        <p:spPr>
          <a:xfrm>
            <a:off x="1152939" y="223715"/>
            <a:ext cx="5570756" cy="369332"/>
          </a:xfrm>
          <a:prstGeom prst="rect">
            <a:avLst/>
          </a:prstGeom>
          <a:noFill/>
        </p:spPr>
        <p:txBody>
          <a:bodyPr wrap="none" rtlCol="0">
            <a:spAutoFit/>
          </a:bodyPr>
          <a:lstStyle/>
          <a:p>
            <a:r>
              <a:rPr lang="en-US" dirty="0"/>
              <a:t>Which States have high number of custodial deaths?</a:t>
            </a:r>
          </a:p>
        </p:txBody>
      </p:sp>
      <p:sp>
        <p:nvSpPr>
          <p:cNvPr id="5" name="TextBox 4">
            <a:extLst>
              <a:ext uri="{FF2B5EF4-FFF2-40B4-BE49-F238E27FC236}">
                <a16:creationId xmlns:a16="http://schemas.microsoft.com/office/drawing/2014/main" id="{5506A67C-851F-CE43-8C20-06A7E153B6EE}"/>
              </a:ext>
            </a:extLst>
          </p:cNvPr>
          <p:cNvSpPr txBox="1"/>
          <p:nvPr/>
        </p:nvSpPr>
        <p:spPr>
          <a:xfrm>
            <a:off x="2166731" y="1769165"/>
            <a:ext cx="1736373" cy="369332"/>
          </a:xfrm>
          <a:prstGeom prst="rect">
            <a:avLst/>
          </a:prstGeom>
          <a:noFill/>
        </p:spPr>
        <p:txBody>
          <a:bodyPr wrap="none" rtlCol="0">
            <a:spAutoFit/>
          </a:bodyPr>
          <a:lstStyle/>
          <a:p>
            <a:r>
              <a:rPr lang="en-US" dirty="0"/>
              <a:t>Not Remanded</a:t>
            </a:r>
          </a:p>
        </p:txBody>
      </p:sp>
      <p:pic>
        <p:nvPicPr>
          <p:cNvPr id="7" name="Picture 6">
            <a:extLst>
              <a:ext uri="{FF2B5EF4-FFF2-40B4-BE49-F238E27FC236}">
                <a16:creationId xmlns:a16="http://schemas.microsoft.com/office/drawing/2014/main" id="{4516B727-E4B3-CF4E-B726-7A6DCD6F1BAF}"/>
              </a:ext>
            </a:extLst>
          </p:cNvPr>
          <p:cNvPicPr>
            <a:picLocks noChangeAspect="1"/>
          </p:cNvPicPr>
          <p:nvPr/>
        </p:nvPicPr>
        <p:blipFill>
          <a:blip r:embed="rId5"/>
          <a:stretch>
            <a:fillRect/>
          </a:stretch>
        </p:blipFill>
        <p:spPr>
          <a:xfrm>
            <a:off x="7216914" y="2398643"/>
            <a:ext cx="2654300" cy="3810000"/>
          </a:xfrm>
          <a:prstGeom prst="rect">
            <a:avLst/>
          </a:prstGeom>
        </p:spPr>
      </p:pic>
      <p:sp>
        <p:nvSpPr>
          <p:cNvPr id="8" name="TextBox 7">
            <a:extLst>
              <a:ext uri="{FF2B5EF4-FFF2-40B4-BE49-F238E27FC236}">
                <a16:creationId xmlns:a16="http://schemas.microsoft.com/office/drawing/2014/main" id="{D375406E-AA3B-DE4A-AB31-6DB127F26933}"/>
              </a:ext>
            </a:extLst>
          </p:cNvPr>
          <p:cNvSpPr txBox="1"/>
          <p:nvPr/>
        </p:nvSpPr>
        <p:spPr>
          <a:xfrm>
            <a:off x="7887474" y="1789043"/>
            <a:ext cx="1313180" cy="369332"/>
          </a:xfrm>
          <a:prstGeom prst="rect">
            <a:avLst/>
          </a:prstGeom>
          <a:noFill/>
        </p:spPr>
        <p:txBody>
          <a:bodyPr wrap="none" rtlCol="0">
            <a:spAutoFit/>
          </a:bodyPr>
          <a:lstStyle/>
          <a:p>
            <a:r>
              <a:rPr lang="en-US" dirty="0"/>
              <a:t>Remanded</a:t>
            </a:r>
          </a:p>
        </p:txBody>
      </p:sp>
      <p:pic>
        <p:nvPicPr>
          <p:cNvPr id="10" name="Picture 9">
            <a:extLst>
              <a:ext uri="{FF2B5EF4-FFF2-40B4-BE49-F238E27FC236}">
                <a16:creationId xmlns:a16="http://schemas.microsoft.com/office/drawing/2014/main" id="{A04E8F72-6891-5742-8EF6-A82C572A0A43}"/>
              </a:ext>
            </a:extLst>
          </p:cNvPr>
          <p:cNvPicPr>
            <a:picLocks noChangeAspect="1"/>
          </p:cNvPicPr>
          <p:nvPr/>
        </p:nvPicPr>
        <p:blipFill>
          <a:blip r:embed="rId6"/>
          <a:stretch>
            <a:fillRect/>
          </a:stretch>
        </p:blipFill>
        <p:spPr>
          <a:xfrm>
            <a:off x="2027306" y="2319131"/>
            <a:ext cx="2273300" cy="3810000"/>
          </a:xfrm>
          <a:prstGeom prst="rect">
            <a:avLst/>
          </a:prstGeom>
        </p:spPr>
      </p:pic>
      <p:sp>
        <p:nvSpPr>
          <p:cNvPr id="11" name="TextBox 10">
            <a:extLst>
              <a:ext uri="{FF2B5EF4-FFF2-40B4-BE49-F238E27FC236}">
                <a16:creationId xmlns:a16="http://schemas.microsoft.com/office/drawing/2014/main" id="{C037CC77-3957-E341-A1AE-66DF45C1CED5}"/>
              </a:ext>
            </a:extLst>
          </p:cNvPr>
          <p:cNvSpPr txBox="1"/>
          <p:nvPr/>
        </p:nvSpPr>
        <p:spPr>
          <a:xfrm>
            <a:off x="8259838" y="1139315"/>
            <a:ext cx="2813591" cy="369332"/>
          </a:xfrm>
          <a:prstGeom prst="rect">
            <a:avLst/>
          </a:prstGeom>
          <a:noFill/>
        </p:spPr>
        <p:txBody>
          <a:bodyPr wrap="none" rtlCol="0">
            <a:spAutoFit/>
          </a:bodyPr>
          <a:lstStyle/>
          <a:p>
            <a:r>
              <a:rPr lang="en-US" dirty="0"/>
              <a:t>Contribution of each state</a:t>
            </a:r>
          </a:p>
        </p:txBody>
      </p:sp>
    </p:spTree>
    <p:extLst>
      <p:ext uri="{BB962C8B-B14F-4D97-AF65-F5344CB8AC3E}">
        <p14:creationId xmlns:p14="http://schemas.microsoft.com/office/powerpoint/2010/main" val="647060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EF469F-DE93-BC4F-BF81-6CD8CFD86DA4}"/>
              </a:ext>
            </a:extLst>
          </p:cNvPr>
          <p:cNvSpPr txBox="1"/>
          <p:nvPr/>
        </p:nvSpPr>
        <p:spPr>
          <a:xfrm>
            <a:off x="1411357" y="79513"/>
            <a:ext cx="7424529" cy="369332"/>
          </a:xfrm>
          <a:prstGeom prst="rect">
            <a:avLst/>
          </a:prstGeom>
          <a:noFill/>
        </p:spPr>
        <p:txBody>
          <a:bodyPr wrap="square" rtlCol="0">
            <a:spAutoFit/>
          </a:bodyPr>
          <a:lstStyle/>
          <a:p>
            <a:r>
              <a:rPr lang="en-US" dirty="0"/>
              <a:t>Total persons under trial Vs Total trial completed</a:t>
            </a:r>
          </a:p>
        </p:txBody>
      </p:sp>
      <p:pic>
        <p:nvPicPr>
          <p:cNvPr id="4" name="Picture 3">
            <a:extLst>
              <a:ext uri="{FF2B5EF4-FFF2-40B4-BE49-F238E27FC236}">
                <a16:creationId xmlns:a16="http://schemas.microsoft.com/office/drawing/2014/main" id="{563A0A1B-8A5D-AC4A-9FD0-62362337EE90}"/>
              </a:ext>
            </a:extLst>
          </p:cNvPr>
          <p:cNvPicPr>
            <a:picLocks noChangeAspect="1"/>
          </p:cNvPicPr>
          <p:nvPr/>
        </p:nvPicPr>
        <p:blipFill>
          <a:blip r:embed="rId2"/>
          <a:stretch>
            <a:fillRect/>
          </a:stretch>
        </p:blipFill>
        <p:spPr>
          <a:xfrm>
            <a:off x="1829156" y="626164"/>
            <a:ext cx="8895166" cy="5685184"/>
          </a:xfrm>
          <a:prstGeom prst="rect">
            <a:avLst/>
          </a:prstGeom>
        </p:spPr>
      </p:pic>
    </p:spTree>
    <p:extLst>
      <p:ext uri="{BB962C8B-B14F-4D97-AF65-F5344CB8AC3E}">
        <p14:creationId xmlns:p14="http://schemas.microsoft.com/office/powerpoint/2010/main" val="1217557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C00DF-EE3C-494D-89FD-D08D2E537194}"/>
              </a:ext>
            </a:extLst>
          </p:cNvPr>
          <p:cNvSpPr txBox="1"/>
          <p:nvPr/>
        </p:nvSpPr>
        <p:spPr>
          <a:xfrm>
            <a:off x="1192696" y="268356"/>
            <a:ext cx="5993949" cy="369332"/>
          </a:xfrm>
          <a:prstGeom prst="rect">
            <a:avLst/>
          </a:prstGeom>
          <a:noFill/>
        </p:spPr>
        <p:txBody>
          <a:bodyPr wrap="none" rtlCol="0">
            <a:spAutoFit/>
          </a:bodyPr>
          <a:lstStyle/>
          <a:p>
            <a:r>
              <a:rPr lang="en-US" dirty="0"/>
              <a:t>How many are being convicted by courts over the years?</a:t>
            </a:r>
          </a:p>
        </p:txBody>
      </p:sp>
      <p:pic>
        <p:nvPicPr>
          <p:cNvPr id="3" name="Picture 2">
            <a:extLst>
              <a:ext uri="{FF2B5EF4-FFF2-40B4-BE49-F238E27FC236}">
                <a16:creationId xmlns:a16="http://schemas.microsoft.com/office/drawing/2014/main" id="{FB13DD61-5C40-4349-BDC8-45058854F078}"/>
              </a:ext>
            </a:extLst>
          </p:cNvPr>
          <p:cNvPicPr>
            <a:picLocks noChangeAspect="1"/>
          </p:cNvPicPr>
          <p:nvPr/>
        </p:nvPicPr>
        <p:blipFill>
          <a:blip r:embed="rId2"/>
          <a:stretch>
            <a:fillRect/>
          </a:stretch>
        </p:blipFill>
        <p:spPr>
          <a:xfrm>
            <a:off x="1498048" y="766897"/>
            <a:ext cx="6731000" cy="5756762"/>
          </a:xfrm>
          <a:prstGeom prst="rect">
            <a:avLst/>
          </a:prstGeom>
        </p:spPr>
      </p:pic>
    </p:spTree>
    <p:extLst>
      <p:ext uri="{BB962C8B-B14F-4D97-AF65-F5344CB8AC3E}">
        <p14:creationId xmlns:p14="http://schemas.microsoft.com/office/powerpoint/2010/main" val="137970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084E65-35C7-E540-B01D-9A9DB2CAEBC1}"/>
              </a:ext>
            </a:extLst>
          </p:cNvPr>
          <p:cNvSpPr txBox="1"/>
          <p:nvPr/>
        </p:nvSpPr>
        <p:spPr>
          <a:xfrm>
            <a:off x="1212574" y="258418"/>
            <a:ext cx="8368748" cy="369332"/>
          </a:xfrm>
          <a:prstGeom prst="rect">
            <a:avLst/>
          </a:prstGeom>
          <a:noFill/>
        </p:spPr>
        <p:txBody>
          <a:bodyPr wrap="square" rtlCol="0">
            <a:spAutoFit/>
          </a:bodyPr>
          <a:lstStyle/>
          <a:p>
            <a:r>
              <a:rPr lang="en-US" dirty="0"/>
              <a:t>Convictions under SLL  vs Convictions under IPC</a:t>
            </a:r>
          </a:p>
        </p:txBody>
      </p:sp>
      <p:pic>
        <p:nvPicPr>
          <p:cNvPr id="4" name="Picture 3">
            <a:extLst>
              <a:ext uri="{FF2B5EF4-FFF2-40B4-BE49-F238E27FC236}">
                <a16:creationId xmlns:a16="http://schemas.microsoft.com/office/drawing/2014/main" id="{00D1178C-14BB-D145-A2AC-5DBF1B239E84}"/>
              </a:ext>
            </a:extLst>
          </p:cNvPr>
          <p:cNvPicPr>
            <a:picLocks noChangeAspect="1"/>
          </p:cNvPicPr>
          <p:nvPr/>
        </p:nvPicPr>
        <p:blipFill>
          <a:blip r:embed="rId2"/>
          <a:stretch>
            <a:fillRect/>
          </a:stretch>
        </p:blipFill>
        <p:spPr>
          <a:xfrm>
            <a:off x="1673363" y="795130"/>
            <a:ext cx="7447170" cy="5762763"/>
          </a:xfrm>
          <a:prstGeom prst="rect">
            <a:avLst/>
          </a:prstGeom>
        </p:spPr>
      </p:pic>
    </p:spTree>
    <p:extLst>
      <p:ext uri="{BB962C8B-B14F-4D97-AF65-F5344CB8AC3E}">
        <p14:creationId xmlns:p14="http://schemas.microsoft.com/office/powerpoint/2010/main" val="992627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133738-B2B4-4746-A2E5-2C829D35D497}"/>
              </a:ext>
            </a:extLst>
          </p:cNvPr>
          <p:cNvPicPr>
            <a:picLocks noChangeAspect="1"/>
          </p:cNvPicPr>
          <p:nvPr/>
        </p:nvPicPr>
        <p:blipFill>
          <a:blip r:embed="rId2"/>
          <a:stretch>
            <a:fillRect/>
          </a:stretch>
        </p:blipFill>
        <p:spPr>
          <a:xfrm>
            <a:off x="1610139" y="1143000"/>
            <a:ext cx="8388626" cy="5416826"/>
          </a:xfrm>
          <a:prstGeom prst="rect">
            <a:avLst/>
          </a:prstGeom>
        </p:spPr>
      </p:pic>
      <p:sp>
        <p:nvSpPr>
          <p:cNvPr id="5" name="TextBox 4">
            <a:extLst>
              <a:ext uri="{FF2B5EF4-FFF2-40B4-BE49-F238E27FC236}">
                <a16:creationId xmlns:a16="http://schemas.microsoft.com/office/drawing/2014/main" id="{9C635B48-7F15-8042-AB78-CAC351092EDB}"/>
              </a:ext>
            </a:extLst>
          </p:cNvPr>
          <p:cNvSpPr txBox="1"/>
          <p:nvPr/>
        </p:nvSpPr>
        <p:spPr>
          <a:xfrm>
            <a:off x="1729409" y="278296"/>
            <a:ext cx="4393095" cy="369332"/>
          </a:xfrm>
          <a:prstGeom prst="rect">
            <a:avLst/>
          </a:prstGeom>
          <a:noFill/>
        </p:spPr>
        <p:txBody>
          <a:bodyPr wrap="square" rtlCol="0">
            <a:spAutoFit/>
          </a:bodyPr>
          <a:lstStyle/>
          <a:p>
            <a:r>
              <a:rPr lang="en-US" dirty="0"/>
              <a:t>IPC Convictions for the year 2010:</a:t>
            </a:r>
          </a:p>
        </p:txBody>
      </p:sp>
    </p:spTree>
    <p:extLst>
      <p:ext uri="{BB962C8B-B14F-4D97-AF65-F5344CB8AC3E}">
        <p14:creationId xmlns:p14="http://schemas.microsoft.com/office/powerpoint/2010/main" val="395697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8C6E33-28D4-DC41-8238-E9400310AAF3}"/>
              </a:ext>
            </a:extLst>
          </p:cNvPr>
          <p:cNvPicPr>
            <a:picLocks noChangeAspect="1"/>
          </p:cNvPicPr>
          <p:nvPr/>
        </p:nvPicPr>
        <p:blipFill>
          <a:blip r:embed="rId2"/>
          <a:stretch>
            <a:fillRect/>
          </a:stretch>
        </p:blipFill>
        <p:spPr>
          <a:xfrm>
            <a:off x="844827" y="1033670"/>
            <a:ext cx="10356574" cy="5516217"/>
          </a:xfrm>
          <a:prstGeom prst="rect">
            <a:avLst/>
          </a:prstGeom>
        </p:spPr>
      </p:pic>
      <p:sp>
        <p:nvSpPr>
          <p:cNvPr id="4" name="TextBox 3">
            <a:extLst>
              <a:ext uri="{FF2B5EF4-FFF2-40B4-BE49-F238E27FC236}">
                <a16:creationId xmlns:a16="http://schemas.microsoft.com/office/drawing/2014/main" id="{EE72FEA3-C087-2047-A6B8-E51B2DB447EE}"/>
              </a:ext>
            </a:extLst>
          </p:cNvPr>
          <p:cNvSpPr txBox="1"/>
          <p:nvPr/>
        </p:nvSpPr>
        <p:spPr>
          <a:xfrm>
            <a:off x="1440475" y="318052"/>
            <a:ext cx="3651384" cy="369332"/>
          </a:xfrm>
          <a:prstGeom prst="rect">
            <a:avLst/>
          </a:prstGeom>
          <a:noFill/>
        </p:spPr>
        <p:txBody>
          <a:bodyPr wrap="none" rtlCol="0">
            <a:spAutoFit/>
          </a:bodyPr>
          <a:lstStyle/>
          <a:p>
            <a:r>
              <a:rPr lang="en-US" dirty="0"/>
              <a:t>SLL Convictions for the year 2010</a:t>
            </a:r>
          </a:p>
        </p:txBody>
      </p:sp>
    </p:spTree>
    <p:extLst>
      <p:ext uri="{BB962C8B-B14F-4D97-AF65-F5344CB8AC3E}">
        <p14:creationId xmlns:p14="http://schemas.microsoft.com/office/powerpoint/2010/main" val="56455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D9C4DFE-AC1D-4842-BB0C-79DAD95474F6}"/>
              </a:ext>
            </a:extLst>
          </p:cNvPr>
          <p:cNvGraphicFramePr>
            <a:graphicFrameLocks noChangeAspect="1"/>
          </p:cNvGraphicFramePr>
          <p:nvPr>
            <p:extLst>
              <p:ext uri="{D42A27DB-BD31-4B8C-83A1-F6EECF244321}">
                <p14:modId xmlns:p14="http://schemas.microsoft.com/office/powerpoint/2010/main" val="2527387920"/>
              </p:ext>
            </p:extLst>
          </p:nvPr>
        </p:nvGraphicFramePr>
        <p:xfrm>
          <a:off x="3786808" y="2042293"/>
          <a:ext cx="3886199" cy="2551665"/>
        </p:xfrm>
        <a:graphic>
          <a:graphicData uri="http://schemas.openxmlformats.org/presentationml/2006/ole">
            <mc:AlternateContent xmlns:mc="http://schemas.openxmlformats.org/markup-compatibility/2006">
              <mc:Choice xmlns:v="urn:schemas-microsoft-com:vml" Requires="v">
                <p:oleObj spid="_x0000_s7170" name="Document" r:id="rId3" imgW="9144000" imgH="7162800" progId="Word.Document.8">
                  <p:embed/>
                </p:oleObj>
              </mc:Choice>
              <mc:Fallback>
                <p:oleObj name="Document" r:id="rId3" imgW="9144000" imgH="7162800" progId="Word.Document.8">
                  <p:embed/>
                  <p:pic>
                    <p:nvPicPr>
                      <p:cNvPr id="6" name="Object 5">
                        <a:extLst>
                          <a:ext uri="{FF2B5EF4-FFF2-40B4-BE49-F238E27FC236}">
                            <a16:creationId xmlns:a16="http://schemas.microsoft.com/office/drawing/2014/main" id="{DDA5EEE8-1E3D-2345-A1E2-D95080482E56}"/>
                          </a:ext>
                        </a:extLst>
                      </p:cNvPr>
                      <p:cNvPicPr/>
                      <p:nvPr/>
                    </p:nvPicPr>
                    <p:blipFill>
                      <a:blip r:embed="rId4"/>
                      <a:stretch>
                        <a:fillRect/>
                      </a:stretch>
                    </p:blipFill>
                    <p:spPr>
                      <a:xfrm>
                        <a:off x="3786808" y="2042293"/>
                        <a:ext cx="3886199" cy="2551665"/>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3479E589-7FE7-B448-89E3-311C25878A36}"/>
              </a:ext>
            </a:extLst>
          </p:cNvPr>
          <p:cNvSpPr txBox="1"/>
          <p:nvPr/>
        </p:nvSpPr>
        <p:spPr>
          <a:xfrm>
            <a:off x="3647660" y="1364352"/>
            <a:ext cx="3459024" cy="369332"/>
          </a:xfrm>
          <a:prstGeom prst="rect">
            <a:avLst/>
          </a:prstGeom>
          <a:noFill/>
        </p:spPr>
        <p:txBody>
          <a:bodyPr wrap="none" rtlCol="0">
            <a:spAutoFit/>
          </a:bodyPr>
          <a:lstStyle/>
          <a:p>
            <a:r>
              <a:rPr lang="en-US" dirty="0"/>
              <a:t>IPC/SLL Convictions 2008-2013</a:t>
            </a:r>
          </a:p>
        </p:txBody>
      </p:sp>
    </p:spTree>
    <p:extLst>
      <p:ext uri="{BB962C8B-B14F-4D97-AF65-F5344CB8AC3E}">
        <p14:creationId xmlns:p14="http://schemas.microsoft.com/office/powerpoint/2010/main" val="203831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BF3F3-FF8A-7C47-B1F4-29DC65A63B4F}"/>
              </a:ext>
            </a:extLst>
          </p:cNvPr>
          <p:cNvSpPr txBox="1"/>
          <p:nvPr/>
        </p:nvSpPr>
        <p:spPr>
          <a:xfrm>
            <a:off x="1540566" y="526773"/>
            <a:ext cx="6374374" cy="369332"/>
          </a:xfrm>
          <a:prstGeom prst="rect">
            <a:avLst/>
          </a:prstGeom>
          <a:noFill/>
        </p:spPr>
        <p:txBody>
          <a:bodyPr wrap="none" rtlCol="0">
            <a:spAutoFit/>
          </a:bodyPr>
          <a:lstStyle/>
          <a:p>
            <a:r>
              <a:rPr lang="en-US" dirty="0"/>
              <a:t>State with highest number of convictions: UTTAR PRADESH</a:t>
            </a:r>
          </a:p>
        </p:txBody>
      </p:sp>
      <p:pic>
        <p:nvPicPr>
          <p:cNvPr id="4" name="Picture 3">
            <a:extLst>
              <a:ext uri="{FF2B5EF4-FFF2-40B4-BE49-F238E27FC236}">
                <a16:creationId xmlns:a16="http://schemas.microsoft.com/office/drawing/2014/main" id="{AE416BBA-59D5-1340-BE7C-856EB5B717FE}"/>
              </a:ext>
            </a:extLst>
          </p:cNvPr>
          <p:cNvPicPr>
            <a:picLocks noChangeAspect="1"/>
          </p:cNvPicPr>
          <p:nvPr/>
        </p:nvPicPr>
        <p:blipFill>
          <a:blip r:embed="rId3"/>
          <a:stretch>
            <a:fillRect/>
          </a:stretch>
        </p:blipFill>
        <p:spPr>
          <a:xfrm>
            <a:off x="1703732" y="1093029"/>
            <a:ext cx="6287329" cy="5168900"/>
          </a:xfrm>
          <a:prstGeom prst="rect">
            <a:avLst/>
          </a:prstGeom>
        </p:spPr>
      </p:pic>
      <p:graphicFrame>
        <p:nvGraphicFramePr>
          <p:cNvPr id="5" name="Object 4">
            <a:extLst>
              <a:ext uri="{FF2B5EF4-FFF2-40B4-BE49-F238E27FC236}">
                <a16:creationId xmlns:a16="http://schemas.microsoft.com/office/drawing/2014/main" id="{4AB60178-A89F-0745-A07D-D2FC7B8DC3FB}"/>
              </a:ext>
            </a:extLst>
          </p:cNvPr>
          <p:cNvGraphicFramePr>
            <a:graphicFrameLocks noChangeAspect="1"/>
          </p:cNvGraphicFramePr>
          <p:nvPr>
            <p:extLst>
              <p:ext uri="{D42A27DB-BD31-4B8C-83A1-F6EECF244321}">
                <p14:modId xmlns:p14="http://schemas.microsoft.com/office/powerpoint/2010/main" val="2340064082"/>
              </p:ext>
            </p:extLst>
          </p:nvPr>
        </p:nvGraphicFramePr>
        <p:xfrm>
          <a:off x="9811302" y="928609"/>
          <a:ext cx="794124" cy="590412"/>
        </p:xfrm>
        <a:graphic>
          <a:graphicData uri="http://schemas.openxmlformats.org/presentationml/2006/ole">
            <mc:AlternateContent xmlns:mc="http://schemas.openxmlformats.org/markup-compatibility/2006">
              <mc:Choice xmlns:v="urn:schemas-microsoft-com:vml" Requires="v">
                <p:oleObj spid="_x0000_s8194" name="Document" r:id="rId4" imgW="9144000" imgH="6794500" progId="Word.Document.8">
                  <p:embed/>
                </p:oleObj>
              </mc:Choice>
              <mc:Fallback>
                <p:oleObj name="Document" r:id="rId4" imgW="9144000" imgH="6794500" progId="Word.Document.8">
                  <p:embed/>
                  <p:pic>
                    <p:nvPicPr>
                      <p:cNvPr id="6" name="Object 5">
                        <a:extLst>
                          <a:ext uri="{FF2B5EF4-FFF2-40B4-BE49-F238E27FC236}">
                            <a16:creationId xmlns:a16="http://schemas.microsoft.com/office/drawing/2014/main" id="{27A204DC-F103-A240-B350-F753CF7E6E34}"/>
                          </a:ext>
                        </a:extLst>
                      </p:cNvPr>
                      <p:cNvPicPr/>
                      <p:nvPr/>
                    </p:nvPicPr>
                    <p:blipFill>
                      <a:blip r:embed="rId5"/>
                      <a:stretch>
                        <a:fillRect/>
                      </a:stretch>
                    </p:blipFill>
                    <p:spPr>
                      <a:xfrm>
                        <a:off x="9811302" y="928609"/>
                        <a:ext cx="794124" cy="59041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94E0957-F441-2044-AF6C-1C6CA80F3638}"/>
              </a:ext>
            </a:extLst>
          </p:cNvPr>
          <p:cNvSpPr txBox="1"/>
          <p:nvPr/>
        </p:nvSpPr>
        <p:spPr>
          <a:xfrm>
            <a:off x="9811302" y="342107"/>
            <a:ext cx="748988" cy="369332"/>
          </a:xfrm>
          <a:prstGeom prst="rect">
            <a:avLst/>
          </a:prstGeom>
          <a:noFill/>
        </p:spPr>
        <p:txBody>
          <a:bodyPr wrap="none" rtlCol="0">
            <a:spAutoFit/>
          </a:bodyPr>
          <a:lstStyle/>
          <a:p>
            <a:r>
              <a:rPr lang="en-US" dirty="0"/>
              <a:t>Top 5</a:t>
            </a:r>
          </a:p>
        </p:txBody>
      </p:sp>
      <p:sp>
        <p:nvSpPr>
          <p:cNvPr id="7" name="TextBox 6">
            <a:extLst>
              <a:ext uri="{FF2B5EF4-FFF2-40B4-BE49-F238E27FC236}">
                <a16:creationId xmlns:a16="http://schemas.microsoft.com/office/drawing/2014/main" id="{65C5190A-0613-A348-A15C-751BAA956590}"/>
              </a:ext>
            </a:extLst>
          </p:cNvPr>
          <p:cNvSpPr txBox="1"/>
          <p:nvPr/>
        </p:nvSpPr>
        <p:spPr>
          <a:xfrm>
            <a:off x="8618219" y="1769164"/>
            <a:ext cx="2386166" cy="1754326"/>
          </a:xfrm>
          <a:prstGeom prst="rect">
            <a:avLst/>
          </a:prstGeom>
          <a:noFill/>
        </p:spPr>
        <p:txBody>
          <a:bodyPr wrap="none" rtlCol="0">
            <a:spAutoFit/>
          </a:bodyPr>
          <a:lstStyle/>
          <a:p>
            <a:r>
              <a:rPr lang="en-US" dirty="0"/>
              <a:t>Top 5 States:</a:t>
            </a:r>
          </a:p>
          <a:p>
            <a:r>
              <a:rPr lang="en-US" dirty="0"/>
              <a:t> UTTAR PRADESH</a:t>
            </a:r>
          </a:p>
          <a:p>
            <a:r>
              <a:rPr lang="en-US" dirty="0"/>
              <a:t> MADHYA PRADESH</a:t>
            </a:r>
          </a:p>
          <a:p>
            <a:r>
              <a:rPr lang="en-US" dirty="0"/>
              <a:t> TAMIL NADU</a:t>
            </a:r>
          </a:p>
          <a:p>
            <a:r>
              <a:rPr lang="en-US" dirty="0"/>
              <a:t> KERALA</a:t>
            </a:r>
          </a:p>
          <a:p>
            <a:r>
              <a:rPr lang="en-US" dirty="0"/>
              <a:t> RAJASTHAN</a:t>
            </a:r>
          </a:p>
        </p:txBody>
      </p:sp>
    </p:spTree>
    <p:extLst>
      <p:ext uri="{BB962C8B-B14F-4D97-AF65-F5344CB8AC3E}">
        <p14:creationId xmlns:p14="http://schemas.microsoft.com/office/powerpoint/2010/main" val="207536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57006-E4C6-844E-83A0-A6ACC695CBF6}"/>
              </a:ext>
            </a:extLst>
          </p:cNvPr>
          <p:cNvSpPr txBox="1"/>
          <p:nvPr/>
        </p:nvSpPr>
        <p:spPr>
          <a:xfrm>
            <a:off x="1355863" y="549245"/>
            <a:ext cx="3711272" cy="369332"/>
          </a:xfrm>
          <a:prstGeom prst="rect">
            <a:avLst/>
          </a:prstGeom>
          <a:noFill/>
        </p:spPr>
        <p:txBody>
          <a:bodyPr wrap="none" rtlCol="0">
            <a:spAutoFit/>
          </a:bodyPr>
          <a:lstStyle/>
          <a:p>
            <a:r>
              <a:rPr lang="en-US" dirty="0"/>
              <a:t>Cases Compounded or Withdrawn</a:t>
            </a:r>
          </a:p>
        </p:txBody>
      </p:sp>
      <p:sp>
        <p:nvSpPr>
          <p:cNvPr id="4" name="TextBox 3">
            <a:extLst>
              <a:ext uri="{FF2B5EF4-FFF2-40B4-BE49-F238E27FC236}">
                <a16:creationId xmlns:a16="http://schemas.microsoft.com/office/drawing/2014/main" id="{610AED82-6E54-BB4E-A54C-53CEE6ABF447}"/>
              </a:ext>
            </a:extLst>
          </p:cNvPr>
          <p:cNvSpPr txBox="1"/>
          <p:nvPr/>
        </p:nvSpPr>
        <p:spPr>
          <a:xfrm>
            <a:off x="2276061" y="1103243"/>
            <a:ext cx="2116798" cy="369332"/>
          </a:xfrm>
          <a:prstGeom prst="rect">
            <a:avLst/>
          </a:prstGeom>
          <a:noFill/>
        </p:spPr>
        <p:txBody>
          <a:bodyPr wrap="none" rtlCol="0">
            <a:spAutoFit/>
          </a:bodyPr>
          <a:lstStyle/>
          <a:p>
            <a:r>
              <a:rPr lang="en-US" dirty="0"/>
              <a:t>UTTAR PRADESH</a:t>
            </a:r>
          </a:p>
        </p:txBody>
      </p:sp>
      <p:pic>
        <p:nvPicPr>
          <p:cNvPr id="5" name="Picture 4">
            <a:extLst>
              <a:ext uri="{FF2B5EF4-FFF2-40B4-BE49-F238E27FC236}">
                <a16:creationId xmlns:a16="http://schemas.microsoft.com/office/drawing/2014/main" id="{1C200C1E-8DA0-A04E-B394-D9F41F3524F8}"/>
              </a:ext>
            </a:extLst>
          </p:cNvPr>
          <p:cNvPicPr>
            <a:picLocks noChangeAspect="1"/>
          </p:cNvPicPr>
          <p:nvPr/>
        </p:nvPicPr>
        <p:blipFill>
          <a:blip r:embed="rId3"/>
          <a:stretch>
            <a:fillRect/>
          </a:stretch>
        </p:blipFill>
        <p:spPr>
          <a:xfrm>
            <a:off x="1355863" y="1472575"/>
            <a:ext cx="6307207" cy="4759260"/>
          </a:xfrm>
          <a:prstGeom prst="rect">
            <a:avLst/>
          </a:prstGeom>
        </p:spPr>
      </p:pic>
      <p:sp>
        <p:nvSpPr>
          <p:cNvPr id="6" name="TextBox 5">
            <a:extLst>
              <a:ext uri="{FF2B5EF4-FFF2-40B4-BE49-F238E27FC236}">
                <a16:creationId xmlns:a16="http://schemas.microsoft.com/office/drawing/2014/main" id="{D1775C89-582E-F546-A4F3-134CD63C3487}"/>
              </a:ext>
            </a:extLst>
          </p:cNvPr>
          <p:cNvSpPr txBox="1"/>
          <p:nvPr/>
        </p:nvSpPr>
        <p:spPr>
          <a:xfrm>
            <a:off x="8179904" y="1083365"/>
            <a:ext cx="1428661" cy="369332"/>
          </a:xfrm>
          <a:prstGeom prst="rect">
            <a:avLst/>
          </a:prstGeom>
          <a:noFill/>
        </p:spPr>
        <p:txBody>
          <a:bodyPr wrap="none" rtlCol="0">
            <a:spAutoFit/>
          </a:bodyPr>
          <a:lstStyle/>
          <a:p>
            <a:r>
              <a:rPr lang="en-US" dirty="0"/>
              <a:t>Top 5 states</a:t>
            </a:r>
          </a:p>
        </p:txBody>
      </p:sp>
      <p:graphicFrame>
        <p:nvGraphicFramePr>
          <p:cNvPr id="7" name="Object 6">
            <a:extLst>
              <a:ext uri="{FF2B5EF4-FFF2-40B4-BE49-F238E27FC236}">
                <a16:creationId xmlns:a16="http://schemas.microsoft.com/office/drawing/2014/main" id="{780A862F-2835-1348-BCF2-1E9711237E50}"/>
              </a:ext>
            </a:extLst>
          </p:cNvPr>
          <p:cNvGraphicFramePr>
            <a:graphicFrameLocks noChangeAspect="1"/>
          </p:cNvGraphicFramePr>
          <p:nvPr>
            <p:extLst>
              <p:ext uri="{D42A27DB-BD31-4B8C-83A1-F6EECF244321}">
                <p14:modId xmlns:p14="http://schemas.microsoft.com/office/powerpoint/2010/main" val="4238946557"/>
              </p:ext>
            </p:extLst>
          </p:nvPr>
        </p:nvGraphicFramePr>
        <p:xfrm>
          <a:off x="8457996" y="1720463"/>
          <a:ext cx="1068278" cy="955515"/>
        </p:xfrm>
        <a:graphic>
          <a:graphicData uri="http://schemas.openxmlformats.org/presentationml/2006/ole">
            <mc:AlternateContent xmlns:mc="http://schemas.openxmlformats.org/markup-compatibility/2006">
              <mc:Choice xmlns:v="urn:schemas-microsoft-com:vml" Requires="v">
                <p:oleObj spid="_x0000_s9218" name="Document" r:id="rId4" imgW="9144000" imgH="8178800" progId="Word.Document.8">
                  <p:embed/>
                </p:oleObj>
              </mc:Choice>
              <mc:Fallback>
                <p:oleObj name="Document" r:id="rId4" imgW="9144000" imgH="8178800" progId="Word.Document.8">
                  <p:embed/>
                  <p:pic>
                    <p:nvPicPr>
                      <p:cNvPr id="0" name=""/>
                      <p:cNvPicPr/>
                      <p:nvPr/>
                    </p:nvPicPr>
                    <p:blipFill>
                      <a:blip r:embed="rId5"/>
                      <a:stretch>
                        <a:fillRect/>
                      </a:stretch>
                    </p:blipFill>
                    <p:spPr>
                      <a:xfrm>
                        <a:off x="8457996" y="1720463"/>
                        <a:ext cx="1068278" cy="955515"/>
                      </a:xfrm>
                      <a:prstGeom prst="rect">
                        <a:avLst/>
                      </a:prstGeom>
                    </p:spPr>
                  </p:pic>
                </p:oleObj>
              </mc:Fallback>
            </mc:AlternateContent>
          </a:graphicData>
        </a:graphic>
      </p:graphicFrame>
    </p:spTree>
    <p:extLst>
      <p:ext uri="{BB962C8B-B14F-4D97-AF65-F5344CB8AC3E}">
        <p14:creationId xmlns:p14="http://schemas.microsoft.com/office/powerpoint/2010/main" val="261853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4A0E-D669-3642-8A92-BD3C658E90CC}"/>
              </a:ext>
            </a:extLst>
          </p:cNvPr>
          <p:cNvSpPr>
            <a:spLocks noGrp="1"/>
          </p:cNvSpPr>
          <p:nvPr>
            <p:ph type="title" idx="4294967295"/>
          </p:nvPr>
        </p:nvSpPr>
        <p:spPr>
          <a:xfrm>
            <a:off x="975360" y="0"/>
            <a:ext cx="9604375" cy="657225"/>
          </a:xfrm>
        </p:spPr>
        <p:txBody>
          <a:bodyPr/>
          <a:lstStyle/>
          <a:p>
            <a:pPr algn="ctr"/>
            <a:r>
              <a:rPr lang="en-US" b="1" i="1" u="sng" cap="none" dirty="0">
                <a:latin typeface="Times" pitchFamily="2" charset="0"/>
              </a:rPr>
              <a:t>Contents</a:t>
            </a:r>
          </a:p>
        </p:txBody>
      </p:sp>
      <p:sp>
        <p:nvSpPr>
          <p:cNvPr id="3" name="Content Placeholder 2">
            <a:extLst>
              <a:ext uri="{FF2B5EF4-FFF2-40B4-BE49-F238E27FC236}">
                <a16:creationId xmlns:a16="http://schemas.microsoft.com/office/drawing/2014/main" id="{377608D8-8CB4-F743-AB69-B599B73F04A5}"/>
              </a:ext>
            </a:extLst>
          </p:cNvPr>
          <p:cNvSpPr>
            <a:spLocks noGrp="1"/>
          </p:cNvSpPr>
          <p:nvPr>
            <p:ph idx="4294967295"/>
          </p:nvPr>
        </p:nvSpPr>
        <p:spPr>
          <a:xfrm>
            <a:off x="1450848" y="657224"/>
            <a:ext cx="9604375" cy="5950839"/>
          </a:xfrm>
        </p:spPr>
        <p:txBody>
          <a:bodyPr>
            <a:noAutofit/>
          </a:bodyPr>
          <a:lstStyle/>
          <a:p>
            <a:r>
              <a:rPr lang="en-US" dirty="0">
                <a:latin typeface="Times" pitchFamily="2" charset="0"/>
              </a:rPr>
              <a:t>Purpose of the project</a:t>
            </a:r>
          </a:p>
          <a:p>
            <a:r>
              <a:rPr lang="en-US" dirty="0">
                <a:latin typeface="Times" pitchFamily="2" charset="0"/>
              </a:rPr>
              <a:t>Tools and packages used</a:t>
            </a:r>
          </a:p>
          <a:p>
            <a:r>
              <a:rPr lang="en-US" dirty="0">
                <a:latin typeface="Times" pitchFamily="2" charset="0"/>
              </a:rPr>
              <a:t>Data Source and Cleansing of Raw Data</a:t>
            </a:r>
          </a:p>
          <a:p>
            <a:r>
              <a:rPr lang="en-US" dirty="0">
                <a:latin typeface="Times" pitchFamily="2" charset="0"/>
              </a:rPr>
              <a:t>What is Custodial Death</a:t>
            </a:r>
          </a:p>
          <a:p>
            <a:r>
              <a:rPr lang="en-US" dirty="0">
                <a:latin typeface="Times" pitchFamily="2" charset="0"/>
              </a:rPr>
              <a:t>What is IPC and SLL</a:t>
            </a:r>
          </a:p>
          <a:p>
            <a:r>
              <a:rPr lang="en-US" dirty="0">
                <a:latin typeface="Times" pitchFamily="2" charset="0"/>
              </a:rPr>
              <a:t>Data Analysis: (For the Years: 2008 – 2013)</a:t>
            </a:r>
          </a:p>
          <a:p>
            <a:pPr lvl="1"/>
            <a:r>
              <a:rPr lang="en-US" sz="2000" dirty="0">
                <a:latin typeface="Times" pitchFamily="2" charset="0"/>
              </a:rPr>
              <a:t>Custodial Deaths: </a:t>
            </a:r>
          </a:p>
          <a:p>
            <a:pPr lvl="1"/>
            <a:r>
              <a:rPr lang="en-US" sz="2000" dirty="0">
                <a:latin typeface="Times" pitchFamily="2" charset="0"/>
              </a:rPr>
              <a:t>Justice Statistics: </a:t>
            </a:r>
          </a:p>
          <a:p>
            <a:r>
              <a:rPr lang="en-US" dirty="0">
                <a:latin typeface="Times" pitchFamily="2" charset="0"/>
              </a:rPr>
              <a:t>Observations</a:t>
            </a:r>
          </a:p>
          <a:p>
            <a:r>
              <a:rPr lang="en-US" dirty="0">
                <a:latin typeface="Times" pitchFamily="2" charset="0"/>
              </a:rPr>
              <a:t>Conclusion</a:t>
            </a:r>
          </a:p>
        </p:txBody>
      </p:sp>
    </p:spTree>
    <p:extLst>
      <p:ext uri="{BB962C8B-B14F-4D97-AF65-F5344CB8AC3E}">
        <p14:creationId xmlns:p14="http://schemas.microsoft.com/office/powerpoint/2010/main" val="173975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A54C7B-49D9-194C-941B-8081925B9D31}"/>
              </a:ext>
            </a:extLst>
          </p:cNvPr>
          <p:cNvSpPr txBox="1"/>
          <p:nvPr/>
        </p:nvSpPr>
        <p:spPr>
          <a:xfrm>
            <a:off x="1141896" y="131969"/>
            <a:ext cx="7213834" cy="523220"/>
          </a:xfrm>
          <a:prstGeom prst="rect">
            <a:avLst/>
          </a:prstGeom>
          <a:noFill/>
        </p:spPr>
        <p:txBody>
          <a:bodyPr wrap="none" rtlCol="0">
            <a:spAutoFit/>
          </a:bodyPr>
          <a:lstStyle/>
          <a:p>
            <a:r>
              <a:rPr lang="en-US" sz="2800" b="1" i="1" u="sng" dirty="0">
                <a:latin typeface="Times" pitchFamily="2" charset="0"/>
              </a:rPr>
              <a:t>Observations: </a:t>
            </a:r>
            <a:r>
              <a:rPr lang="en-US" sz="2400" u="sng" dirty="0">
                <a:latin typeface="Times" pitchFamily="2" charset="0"/>
              </a:rPr>
              <a:t>Over the span of 6 years</a:t>
            </a:r>
            <a:r>
              <a:rPr lang="en-US" sz="2800" u="sng" dirty="0">
                <a:latin typeface="Times" pitchFamily="2" charset="0"/>
              </a:rPr>
              <a:t>(2008-2013) </a:t>
            </a:r>
            <a:endParaRPr lang="en-US" sz="2800" b="1" i="1" u="sng" dirty="0">
              <a:latin typeface="Times" pitchFamily="2" charset="0"/>
            </a:endParaRPr>
          </a:p>
        </p:txBody>
      </p:sp>
      <p:sp>
        <p:nvSpPr>
          <p:cNvPr id="3" name="TextBox 2">
            <a:extLst>
              <a:ext uri="{FF2B5EF4-FFF2-40B4-BE49-F238E27FC236}">
                <a16:creationId xmlns:a16="http://schemas.microsoft.com/office/drawing/2014/main" id="{15DAEFAD-162B-D14E-876E-9FC0CE543E50}"/>
              </a:ext>
            </a:extLst>
          </p:cNvPr>
          <p:cNvSpPr txBox="1"/>
          <p:nvPr/>
        </p:nvSpPr>
        <p:spPr>
          <a:xfrm>
            <a:off x="1141896" y="1548006"/>
            <a:ext cx="8496300" cy="1938992"/>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Times" pitchFamily="2" charset="0"/>
              </a:rPr>
              <a:t>Custodial Deaths:</a:t>
            </a:r>
          </a:p>
          <a:p>
            <a:pPr marL="914400" lvl="1" indent="-457200">
              <a:buAutoNum type="arabicPeriod"/>
            </a:pPr>
            <a:r>
              <a:rPr lang="en-US" sz="2000" dirty="0">
                <a:latin typeface="Times" pitchFamily="2" charset="0"/>
              </a:rPr>
              <a:t>For the period of six years, Total 586 custodial deaths were reported, but the total number of Police men convicted is only 7, related to only 2 reported cases deaths.</a:t>
            </a:r>
          </a:p>
          <a:p>
            <a:pPr marL="914400" lvl="1" indent="-457200">
              <a:buAutoNum type="arabicPeriod"/>
            </a:pPr>
            <a:r>
              <a:rPr lang="en-US" sz="2000" dirty="0">
                <a:latin typeface="Times" pitchFamily="2" charset="0"/>
              </a:rPr>
              <a:t>The study also discovered that there are states or union territories which have no custodial deaths over the years</a:t>
            </a:r>
          </a:p>
        </p:txBody>
      </p:sp>
      <p:sp>
        <p:nvSpPr>
          <p:cNvPr id="4" name="Rectangle 3">
            <a:extLst>
              <a:ext uri="{FF2B5EF4-FFF2-40B4-BE49-F238E27FC236}">
                <a16:creationId xmlns:a16="http://schemas.microsoft.com/office/drawing/2014/main" id="{F2CF4519-EF82-6A4F-B287-FF2B46376676}"/>
              </a:ext>
            </a:extLst>
          </p:cNvPr>
          <p:cNvSpPr/>
          <p:nvPr/>
        </p:nvSpPr>
        <p:spPr>
          <a:xfrm>
            <a:off x="1141896" y="3456486"/>
            <a:ext cx="8496300" cy="1938992"/>
          </a:xfrm>
          <a:prstGeom prst="rect">
            <a:avLst/>
          </a:prstGeom>
        </p:spPr>
        <p:txBody>
          <a:bodyPr wrap="square">
            <a:spAutoFit/>
          </a:bodyPr>
          <a:lstStyle/>
          <a:p>
            <a:pPr marL="285750" indent="-285750">
              <a:buFont typeface="Arial" panose="020B0604020202020204" pitchFamily="34" charset="0"/>
              <a:buChar char="•"/>
            </a:pPr>
            <a:r>
              <a:rPr lang="en-US" sz="2000" u="sng" dirty="0">
                <a:latin typeface="Times" pitchFamily="2" charset="0"/>
              </a:rPr>
              <a:t>Disposal of Cases by courts:</a:t>
            </a:r>
          </a:p>
          <a:p>
            <a:pPr marL="800100" lvl="1" indent="-342900">
              <a:buFont typeface="+mj-lt"/>
              <a:buAutoNum type="arabicPeriod"/>
            </a:pPr>
            <a:r>
              <a:rPr lang="en-US" sz="2000" dirty="0">
                <a:latin typeface="Times" pitchFamily="2" charset="0"/>
              </a:rPr>
              <a:t>Every year, several thousands of IPC and SLL cases are left incomplete, causing delay in the delivery of justice.</a:t>
            </a:r>
          </a:p>
          <a:p>
            <a:pPr lvl="1"/>
            <a:r>
              <a:rPr lang="en-US" sz="2000" dirty="0">
                <a:latin typeface="Times" pitchFamily="2" charset="0"/>
              </a:rPr>
              <a:t>2. The regional population also plays a factor, hence the states like Uttar Pradesh, Maharashtra have high rate of crimes resulting in more number of cases and trials.</a:t>
            </a:r>
          </a:p>
        </p:txBody>
      </p:sp>
    </p:spTree>
    <p:extLst>
      <p:ext uri="{BB962C8B-B14F-4D97-AF65-F5344CB8AC3E}">
        <p14:creationId xmlns:p14="http://schemas.microsoft.com/office/powerpoint/2010/main" val="167728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58DA4-752E-0349-AF45-527FC652B383}"/>
              </a:ext>
            </a:extLst>
          </p:cNvPr>
          <p:cNvSpPr>
            <a:spLocks noGrp="1"/>
          </p:cNvSpPr>
          <p:nvPr>
            <p:ph type="title"/>
          </p:nvPr>
        </p:nvSpPr>
        <p:spPr>
          <a:xfrm>
            <a:off x="1480238" y="917737"/>
            <a:ext cx="7958331" cy="1077229"/>
          </a:xfrm>
        </p:spPr>
        <p:txBody>
          <a:bodyPr/>
          <a:lstStyle/>
          <a:p>
            <a:pPr algn="ctr"/>
            <a:r>
              <a:rPr lang="en-US" dirty="0">
                <a:latin typeface="Times" pitchFamily="2" charset="0"/>
              </a:rPr>
              <a:t>Conclusion</a:t>
            </a:r>
          </a:p>
        </p:txBody>
      </p:sp>
      <p:sp>
        <p:nvSpPr>
          <p:cNvPr id="3" name="Content Placeholder 2">
            <a:extLst>
              <a:ext uri="{FF2B5EF4-FFF2-40B4-BE49-F238E27FC236}">
                <a16:creationId xmlns:a16="http://schemas.microsoft.com/office/drawing/2014/main" id="{9565423B-8D09-E246-BAFD-344F00DE6F53}"/>
              </a:ext>
            </a:extLst>
          </p:cNvPr>
          <p:cNvSpPr>
            <a:spLocks noGrp="1"/>
          </p:cNvSpPr>
          <p:nvPr>
            <p:ph idx="1"/>
          </p:nvPr>
        </p:nvSpPr>
        <p:spPr>
          <a:xfrm>
            <a:off x="1824909" y="1994966"/>
            <a:ext cx="7796540" cy="3997828"/>
          </a:xfrm>
        </p:spPr>
        <p:txBody>
          <a:bodyPr/>
          <a:lstStyle/>
          <a:p>
            <a:r>
              <a:rPr lang="en-US" dirty="0">
                <a:latin typeface="Times" pitchFamily="2" charset="0"/>
              </a:rPr>
              <a:t>The thorough investigation of the Police officials charge sheeted is necessary for the maintenance of law and order even among the law enforcement officials</a:t>
            </a:r>
          </a:p>
          <a:p>
            <a:r>
              <a:rPr lang="en-US" dirty="0">
                <a:latin typeface="Times" pitchFamily="2" charset="0"/>
              </a:rPr>
              <a:t>As the number of crimes occurring each year goes on supplementing to the number of cases or number of persons under trial, the states with high crime rates (Uttar Pradesh, Rajasthan, Tamil Nadu, Kerala, Madhya Pradesh, Maharashtra) display the great need law officials and law infrastructures.</a:t>
            </a:r>
          </a:p>
        </p:txBody>
      </p:sp>
    </p:spTree>
    <p:extLst>
      <p:ext uri="{BB962C8B-B14F-4D97-AF65-F5344CB8AC3E}">
        <p14:creationId xmlns:p14="http://schemas.microsoft.com/office/powerpoint/2010/main" val="393659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DD8CC7-E924-3B4A-90C6-F2B6589BEE52}"/>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2951314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6C8E-4240-8444-93C9-8BEF76827570}"/>
              </a:ext>
            </a:extLst>
          </p:cNvPr>
          <p:cNvSpPr>
            <a:spLocks noGrp="1"/>
          </p:cNvSpPr>
          <p:nvPr>
            <p:ph type="title" idx="4294967295"/>
          </p:nvPr>
        </p:nvSpPr>
        <p:spPr>
          <a:xfrm>
            <a:off x="1141412" y="366536"/>
            <a:ext cx="9604375" cy="555625"/>
          </a:xfrm>
        </p:spPr>
        <p:txBody>
          <a:bodyPr>
            <a:normAutofit fontScale="90000"/>
          </a:bodyPr>
          <a:lstStyle/>
          <a:p>
            <a:pPr algn="ctr"/>
            <a:r>
              <a:rPr lang="en-US" b="1" i="1" u="sng" cap="none" dirty="0">
                <a:latin typeface="Times" pitchFamily="2" charset="0"/>
              </a:rPr>
              <a:t>Purpose:</a:t>
            </a:r>
          </a:p>
        </p:txBody>
      </p:sp>
      <p:sp>
        <p:nvSpPr>
          <p:cNvPr id="3" name="Content Placeholder 2">
            <a:extLst>
              <a:ext uri="{FF2B5EF4-FFF2-40B4-BE49-F238E27FC236}">
                <a16:creationId xmlns:a16="http://schemas.microsoft.com/office/drawing/2014/main" id="{DF9639AF-C11E-0C4A-ABF3-056A1DCDC1BA}"/>
              </a:ext>
            </a:extLst>
          </p:cNvPr>
          <p:cNvSpPr>
            <a:spLocks noGrp="1"/>
          </p:cNvSpPr>
          <p:nvPr>
            <p:ph idx="4294967295"/>
          </p:nvPr>
        </p:nvSpPr>
        <p:spPr>
          <a:xfrm>
            <a:off x="1293812" y="922161"/>
            <a:ext cx="9604375" cy="5478639"/>
          </a:xfrm>
        </p:spPr>
        <p:txBody>
          <a:bodyPr>
            <a:normAutofit/>
          </a:bodyPr>
          <a:lstStyle/>
          <a:p>
            <a:r>
              <a:rPr lang="en-US" sz="1800" dirty="0">
                <a:latin typeface="Times" pitchFamily="2" charset="0"/>
              </a:rPr>
              <a:t>To extract the custodial deaths and disposal of cases by courts related data from National Crime Records Bureau of India website for the years 2008 to 2013.</a:t>
            </a:r>
          </a:p>
          <a:p>
            <a:r>
              <a:rPr lang="en-US" sz="1800" dirty="0">
                <a:latin typeface="Times" pitchFamily="2" charset="0"/>
              </a:rPr>
              <a:t>Analyze the Custodial Deaths by visualizing the below statistics:</a:t>
            </a:r>
          </a:p>
          <a:p>
            <a:pPr lvl="1"/>
            <a:r>
              <a:rPr lang="en-US" sz="1600" dirty="0">
                <a:latin typeface="Times" pitchFamily="2" charset="0"/>
              </a:rPr>
              <a:t>Custodial Death VS Policemen Charge-sheeted each year in India</a:t>
            </a:r>
          </a:p>
          <a:p>
            <a:pPr lvl="1"/>
            <a:r>
              <a:rPr lang="en-US" sz="1600" dirty="0">
                <a:latin typeface="Times" pitchFamily="2" charset="0"/>
              </a:rPr>
              <a:t>Custodial deaths divided into the states</a:t>
            </a:r>
          </a:p>
          <a:p>
            <a:r>
              <a:rPr lang="en-US" sz="1800" dirty="0">
                <a:latin typeface="Times" pitchFamily="2" charset="0"/>
              </a:rPr>
              <a:t>Analyze the disposal of cases by courts for IPC and SLL crimes by :</a:t>
            </a:r>
          </a:p>
          <a:p>
            <a:pPr lvl="1"/>
            <a:r>
              <a:rPr lang="en-US" sz="1600" dirty="0">
                <a:latin typeface="Times" pitchFamily="2" charset="0"/>
              </a:rPr>
              <a:t>Visualizing the performance of Indian courts by comparing the Number of persons under trial to No of trials completed</a:t>
            </a:r>
          </a:p>
          <a:p>
            <a:pPr lvl="1"/>
            <a:r>
              <a:rPr lang="en-US" sz="1600" dirty="0">
                <a:latin typeface="Times" pitchFamily="2" charset="0"/>
              </a:rPr>
              <a:t>Checking which states have high number of convictions under SLL and IPC</a:t>
            </a:r>
          </a:p>
          <a:p>
            <a:pPr lvl="1"/>
            <a:r>
              <a:rPr lang="en-US" sz="1600" dirty="0">
                <a:latin typeface="Times" pitchFamily="2" charset="0"/>
              </a:rPr>
              <a:t>Comparison of percentage of cases pending for each year for the top 5 ranked states in number of convictions</a:t>
            </a:r>
          </a:p>
          <a:p>
            <a:pPr lvl="1"/>
            <a:r>
              <a:rPr lang="en-US" sz="1600" dirty="0">
                <a:latin typeface="Times" pitchFamily="2" charset="0"/>
              </a:rPr>
              <a:t>Comparison of number of cases compounded or withdrawn for each year for the top 5 states</a:t>
            </a:r>
          </a:p>
          <a:p>
            <a:pPr marL="457200" lvl="1" indent="0">
              <a:buNone/>
            </a:pPr>
            <a:endParaRPr lang="en-US" sz="1600" dirty="0">
              <a:latin typeface="Times" pitchFamily="2" charset="0"/>
            </a:endParaRPr>
          </a:p>
        </p:txBody>
      </p:sp>
      <p:sp>
        <p:nvSpPr>
          <p:cNvPr id="10" name="Content Placeholder 2">
            <a:extLst>
              <a:ext uri="{FF2B5EF4-FFF2-40B4-BE49-F238E27FC236}">
                <a16:creationId xmlns:a16="http://schemas.microsoft.com/office/drawing/2014/main" id="{F10B8870-93FC-8D42-AFC1-943C936D9F3C}"/>
              </a:ext>
            </a:extLst>
          </p:cNvPr>
          <p:cNvSpPr txBox="1">
            <a:spLocks/>
          </p:cNvSpPr>
          <p:nvPr/>
        </p:nvSpPr>
        <p:spPr>
          <a:xfrm>
            <a:off x="559127" y="3855873"/>
            <a:ext cx="9604375" cy="21138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sz="1600" dirty="0">
              <a:latin typeface="Times" pitchFamily="2" charset="0"/>
            </a:endParaRPr>
          </a:p>
        </p:txBody>
      </p:sp>
      <p:sp>
        <p:nvSpPr>
          <p:cNvPr id="15" name="AutoShape 2" descr="logo">
            <a:hlinkClick r:id="rId2"/>
            <a:extLst>
              <a:ext uri="{FF2B5EF4-FFF2-40B4-BE49-F238E27FC236}">
                <a16:creationId xmlns:a16="http://schemas.microsoft.com/office/drawing/2014/main" id="{44737CD7-D531-F948-8357-ED950D9EFF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154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D79B-F79A-F54D-A10C-198455AE716E}"/>
              </a:ext>
            </a:extLst>
          </p:cNvPr>
          <p:cNvSpPr txBox="1">
            <a:spLocks/>
          </p:cNvSpPr>
          <p:nvPr/>
        </p:nvSpPr>
        <p:spPr>
          <a:xfrm>
            <a:off x="1214564" y="1087845"/>
            <a:ext cx="9604375" cy="5556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b="1" i="1" u="sng" cap="none" dirty="0">
                <a:latin typeface="Times" pitchFamily="2" charset="0"/>
              </a:rPr>
              <a:t>Tools and packages used:</a:t>
            </a:r>
          </a:p>
        </p:txBody>
      </p:sp>
      <p:sp>
        <p:nvSpPr>
          <p:cNvPr id="3" name="Content Placeholder 2">
            <a:extLst>
              <a:ext uri="{FF2B5EF4-FFF2-40B4-BE49-F238E27FC236}">
                <a16:creationId xmlns:a16="http://schemas.microsoft.com/office/drawing/2014/main" id="{30C8F950-BD1E-EF4D-9521-5221EC35350F}"/>
              </a:ext>
            </a:extLst>
          </p:cNvPr>
          <p:cNvSpPr txBox="1">
            <a:spLocks/>
          </p:cNvSpPr>
          <p:nvPr/>
        </p:nvSpPr>
        <p:spPr>
          <a:xfrm>
            <a:off x="1141411" y="2157984"/>
            <a:ext cx="9604375" cy="33162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800" dirty="0">
                <a:latin typeface="Times" pitchFamily="2" charset="0"/>
              </a:rPr>
              <a:t>Programming Language: Python 3.0</a:t>
            </a:r>
          </a:p>
          <a:p>
            <a:r>
              <a:rPr lang="en-US" sz="1800" dirty="0">
                <a:latin typeface="Times" pitchFamily="2" charset="0"/>
              </a:rPr>
              <a:t>Python packages: matplotlib , </a:t>
            </a:r>
            <a:r>
              <a:rPr lang="en-US" sz="1800" dirty="0" err="1">
                <a:latin typeface="Times" pitchFamily="2" charset="0"/>
              </a:rPr>
              <a:t>numpy</a:t>
            </a:r>
            <a:r>
              <a:rPr lang="en-US" sz="1800" dirty="0">
                <a:latin typeface="Times" pitchFamily="2" charset="0"/>
              </a:rPr>
              <a:t> , pandas, </a:t>
            </a:r>
            <a:r>
              <a:rPr lang="en-US" sz="1800" dirty="0" err="1">
                <a:latin typeface="Times" pitchFamily="2" charset="0"/>
              </a:rPr>
              <a:t>os</a:t>
            </a:r>
            <a:r>
              <a:rPr lang="en-US" sz="1800" dirty="0">
                <a:latin typeface="Times" pitchFamily="2" charset="0"/>
              </a:rPr>
              <a:t>, statistics, bokeh, seaborn, datetime, glob, requests, </a:t>
            </a:r>
            <a:r>
              <a:rPr lang="en-US" sz="1800" dirty="0" err="1">
                <a:latin typeface="Times" pitchFamily="2" charset="0"/>
              </a:rPr>
              <a:t>itertools</a:t>
            </a:r>
            <a:r>
              <a:rPr lang="en-US" sz="1800" dirty="0">
                <a:latin typeface="Times" pitchFamily="2" charset="0"/>
              </a:rPr>
              <a:t>, tabula</a:t>
            </a:r>
          </a:p>
          <a:p>
            <a:r>
              <a:rPr lang="en-US" sz="1800" dirty="0">
                <a:latin typeface="Times" pitchFamily="2" charset="0"/>
              </a:rPr>
              <a:t>Platform: </a:t>
            </a:r>
            <a:r>
              <a:rPr lang="en-US" sz="1800" dirty="0" err="1">
                <a:latin typeface="Times" pitchFamily="2" charset="0"/>
              </a:rPr>
              <a:t>Jupyter</a:t>
            </a:r>
            <a:r>
              <a:rPr lang="en-US" sz="1800" dirty="0">
                <a:latin typeface="Times" pitchFamily="2" charset="0"/>
              </a:rPr>
              <a:t> Notebook ( Anaconda Navigator)</a:t>
            </a:r>
          </a:p>
          <a:p>
            <a:r>
              <a:rPr lang="en-US" sz="1800" dirty="0">
                <a:latin typeface="Times" pitchFamily="2" charset="0"/>
              </a:rPr>
              <a:t>Screen Recording: Screen recorder by SCREENCAST      MATIC (</a:t>
            </a:r>
            <a:r>
              <a:rPr lang="en-US" sz="1800" dirty="0">
                <a:latin typeface="Times" pitchFamily="2" charset="0"/>
                <a:hlinkClick r:id="rId2"/>
              </a:rPr>
              <a:t>https://screencast-o-matic.com/screen-recorder</a:t>
            </a:r>
            <a:r>
              <a:rPr lang="en-US" sz="1800" dirty="0">
                <a:latin typeface="Times" pitchFamily="2" charset="0"/>
              </a:rPr>
              <a:t>)</a:t>
            </a:r>
          </a:p>
          <a:p>
            <a:pPr marL="0" indent="0">
              <a:buNone/>
            </a:pPr>
            <a:endParaRPr lang="en-US" sz="1800" dirty="0">
              <a:latin typeface="Times" pitchFamily="2" charset="0"/>
            </a:endParaRPr>
          </a:p>
        </p:txBody>
      </p:sp>
      <p:sp>
        <p:nvSpPr>
          <p:cNvPr id="4" name="Donut 3">
            <a:extLst>
              <a:ext uri="{FF2B5EF4-FFF2-40B4-BE49-F238E27FC236}">
                <a16:creationId xmlns:a16="http://schemas.microsoft.com/office/drawing/2014/main" id="{F1258C91-BBD5-6E47-9AE7-30557936EB76}"/>
              </a:ext>
            </a:extLst>
          </p:cNvPr>
          <p:cNvSpPr/>
          <p:nvPr/>
        </p:nvSpPr>
        <p:spPr>
          <a:xfrm>
            <a:off x="6553198" y="3971229"/>
            <a:ext cx="189186" cy="199696"/>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9180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99424E-E091-2D4C-A52E-C0B35591B3E9}"/>
              </a:ext>
            </a:extLst>
          </p:cNvPr>
          <p:cNvSpPr txBox="1"/>
          <p:nvPr/>
        </p:nvSpPr>
        <p:spPr>
          <a:xfrm>
            <a:off x="1740091" y="670140"/>
            <a:ext cx="8660525" cy="738664"/>
          </a:xfrm>
          <a:prstGeom prst="rect">
            <a:avLst/>
          </a:prstGeom>
          <a:noFill/>
        </p:spPr>
        <p:txBody>
          <a:bodyPr wrap="square" rtlCol="0">
            <a:spAutoFit/>
          </a:bodyPr>
          <a:lstStyle/>
          <a:p>
            <a:r>
              <a:rPr lang="en-US" sz="2400" dirty="0">
                <a:latin typeface="Times" pitchFamily="2" charset="0"/>
              </a:rPr>
              <a:t>Data source: </a:t>
            </a:r>
            <a:r>
              <a:rPr lang="en-US" sz="2400" dirty="0">
                <a:latin typeface="Times" pitchFamily="2" charset="0"/>
                <a:hlinkClick r:id="rId2"/>
              </a:rPr>
              <a:t>http://</a:t>
            </a:r>
            <a:r>
              <a:rPr lang="en-US" sz="2400" dirty="0" err="1">
                <a:latin typeface="Times" pitchFamily="2" charset="0"/>
              </a:rPr>
              <a:t>ncrb.gov.in</a:t>
            </a:r>
            <a:endParaRPr lang="en-US" sz="2400" dirty="0">
              <a:latin typeface="Times" pitchFamily="2" charset="0"/>
            </a:endParaRPr>
          </a:p>
          <a:p>
            <a:endParaRPr lang="en-US" dirty="0"/>
          </a:p>
        </p:txBody>
      </p:sp>
      <p:sp>
        <p:nvSpPr>
          <p:cNvPr id="9" name="TextBox 8">
            <a:extLst>
              <a:ext uri="{FF2B5EF4-FFF2-40B4-BE49-F238E27FC236}">
                <a16:creationId xmlns:a16="http://schemas.microsoft.com/office/drawing/2014/main" id="{5CA445A5-67FA-DA41-B3A1-06EF459CAE46}"/>
              </a:ext>
            </a:extLst>
          </p:cNvPr>
          <p:cNvSpPr txBox="1"/>
          <p:nvPr/>
        </p:nvSpPr>
        <p:spPr>
          <a:xfrm>
            <a:off x="1240218" y="1557001"/>
            <a:ext cx="8660525" cy="4216539"/>
          </a:xfrm>
          <a:prstGeom prst="rect">
            <a:avLst/>
          </a:prstGeom>
          <a:noFill/>
        </p:spPr>
        <p:txBody>
          <a:bodyPr wrap="square" rtlCol="0">
            <a:spAutoFit/>
          </a:bodyPr>
          <a:lstStyle/>
          <a:p>
            <a:pPr marL="285750" indent="-285750">
              <a:buFont typeface="Arial" panose="020B0604020202020204" pitchFamily="34" charset="0"/>
              <a:buChar char="•"/>
            </a:pPr>
            <a:r>
              <a:rPr lang="en-US" sz="2400" u="sng" dirty="0">
                <a:latin typeface="Times" pitchFamily="2" charset="0"/>
              </a:rPr>
              <a:t>Raw file:</a:t>
            </a:r>
            <a:r>
              <a:rPr lang="en-US" sz="2400" dirty="0">
                <a:latin typeface="Times" pitchFamily="2" charset="0"/>
              </a:rPr>
              <a:t> </a:t>
            </a:r>
            <a:r>
              <a:rPr lang="en-US" sz="2400" dirty="0" err="1">
                <a:latin typeface="Times" pitchFamily="2" charset="0"/>
              </a:rPr>
              <a:t>Source_Links.xls</a:t>
            </a:r>
            <a:endParaRPr lang="en-US" sz="2400" dirty="0">
              <a:latin typeface="Times" pitchFamily="2" charset="0"/>
            </a:endParaRPr>
          </a:p>
          <a:p>
            <a:pPr marL="285750" indent="-285750">
              <a:buFont typeface="Arial" panose="020B0604020202020204" pitchFamily="34" charset="0"/>
              <a:buChar char="•"/>
            </a:pPr>
            <a:endParaRPr lang="en-US" sz="2000" u="sng" dirty="0">
              <a:latin typeface="Times" pitchFamily="2" charset="0"/>
            </a:endParaRPr>
          </a:p>
          <a:p>
            <a:pPr marL="285750" indent="-285750">
              <a:buFont typeface="Arial" panose="020B0604020202020204" pitchFamily="34" charset="0"/>
              <a:buChar char="•"/>
            </a:pPr>
            <a:endParaRPr lang="en-US" sz="2000" u="sng" dirty="0">
              <a:latin typeface="Times" pitchFamily="2" charset="0"/>
            </a:endParaRPr>
          </a:p>
          <a:p>
            <a:pPr marL="285750" indent="-285750">
              <a:buFont typeface="Arial" panose="020B0604020202020204" pitchFamily="34" charset="0"/>
              <a:buChar char="•"/>
            </a:pPr>
            <a:r>
              <a:rPr lang="en-US" sz="2400" u="sng" dirty="0">
                <a:latin typeface="Times" pitchFamily="2" charset="0"/>
              </a:rPr>
              <a:t>Raw Data Description: </a:t>
            </a:r>
          </a:p>
          <a:p>
            <a:r>
              <a:rPr lang="en-US" sz="2000" dirty="0">
                <a:latin typeface="Times" pitchFamily="2" charset="0"/>
              </a:rPr>
              <a:t>	 The source file is an excel file containing a </a:t>
            </a:r>
            <a:r>
              <a:rPr lang="en-US" sz="2000" dirty="0" err="1">
                <a:latin typeface="Times" pitchFamily="2" charset="0"/>
              </a:rPr>
              <a:t>dataframe</a:t>
            </a:r>
            <a:r>
              <a:rPr lang="en-US" sz="2000" dirty="0">
                <a:latin typeface="Times" pitchFamily="2" charset="0"/>
              </a:rPr>
              <a:t> with columns as the category of data, and rows as the website addresses of the crime data files to be downloaded</a:t>
            </a:r>
          </a:p>
          <a:p>
            <a:endParaRPr lang="en-US" sz="2000" dirty="0">
              <a:latin typeface="Times" pitchFamily="2" charset="0"/>
            </a:endParaRPr>
          </a:p>
          <a:p>
            <a:endParaRPr lang="en-US" sz="2000" dirty="0">
              <a:latin typeface="Times" pitchFamily="2" charset="0"/>
            </a:endParaRPr>
          </a:p>
          <a:p>
            <a:pPr marL="285750" indent="-285750">
              <a:buFont typeface="Arial" panose="020B0604020202020204" pitchFamily="34" charset="0"/>
              <a:buChar char="•"/>
            </a:pPr>
            <a:r>
              <a:rPr lang="en-US" sz="2400" u="sng" dirty="0">
                <a:latin typeface="Times" pitchFamily="2" charset="0"/>
              </a:rPr>
              <a:t>Data considered for analysis: </a:t>
            </a:r>
          </a:p>
          <a:p>
            <a:pPr lvl="1"/>
            <a:r>
              <a:rPr lang="en-US" sz="2000" dirty="0">
                <a:latin typeface="Times" pitchFamily="2" charset="0"/>
              </a:rPr>
              <a:t>Crime data of India for the recent 6 years ( 2008 -2013)</a:t>
            </a:r>
          </a:p>
          <a:p>
            <a:endParaRPr lang="en-US" dirty="0">
              <a:latin typeface="Times" pitchFamily="2" charset="0"/>
            </a:endParaRPr>
          </a:p>
          <a:p>
            <a:endParaRPr lang="en-US" dirty="0">
              <a:latin typeface="Times" pitchFamily="2" charset="0"/>
            </a:endParaRPr>
          </a:p>
        </p:txBody>
      </p:sp>
    </p:spTree>
    <p:extLst>
      <p:ext uri="{BB962C8B-B14F-4D97-AF65-F5344CB8AC3E}">
        <p14:creationId xmlns:p14="http://schemas.microsoft.com/office/powerpoint/2010/main" val="140722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511A9-333E-064C-8EF6-9E2F053BC7E4}"/>
              </a:ext>
            </a:extLst>
          </p:cNvPr>
          <p:cNvSpPr>
            <a:spLocks noGrp="1"/>
          </p:cNvSpPr>
          <p:nvPr>
            <p:ph type="title" idx="4294967295"/>
          </p:nvPr>
        </p:nvSpPr>
        <p:spPr>
          <a:xfrm>
            <a:off x="1316736" y="353886"/>
            <a:ext cx="9604375" cy="750887"/>
          </a:xfrm>
        </p:spPr>
        <p:txBody>
          <a:bodyPr>
            <a:normAutofit/>
          </a:bodyPr>
          <a:lstStyle/>
          <a:p>
            <a:pPr algn="ctr"/>
            <a:r>
              <a:rPr lang="en-US" sz="2400" cap="none" dirty="0">
                <a:latin typeface="Times" pitchFamily="2" charset="0"/>
              </a:rPr>
              <a:t>Quick look of raw data over internet:</a:t>
            </a:r>
          </a:p>
        </p:txBody>
      </p:sp>
      <p:pic>
        <p:nvPicPr>
          <p:cNvPr id="3" name="Picture 2">
            <a:extLst>
              <a:ext uri="{FF2B5EF4-FFF2-40B4-BE49-F238E27FC236}">
                <a16:creationId xmlns:a16="http://schemas.microsoft.com/office/drawing/2014/main" id="{FA2CC240-AE68-524F-B6B0-D3860C82941B}"/>
              </a:ext>
            </a:extLst>
          </p:cNvPr>
          <p:cNvPicPr>
            <a:picLocks noChangeAspect="1"/>
          </p:cNvPicPr>
          <p:nvPr/>
        </p:nvPicPr>
        <p:blipFill>
          <a:blip r:embed="rId2"/>
          <a:stretch>
            <a:fillRect/>
          </a:stretch>
        </p:blipFill>
        <p:spPr>
          <a:xfrm>
            <a:off x="1670303" y="1219200"/>
            <a:ext cx="8168641" cy="4828032"/>
          </a:xfrm>
          <a:prstGeom prst="rect">
            <a:avLst/>
          </a:prstGeom>
        </p:spPr>
      </p:pic>
    </p:spTree>
    <p:extLst>
      <p:ext uri="{BB962C8B-B14F-4D97-AF65-F5344CB8AC3E}">
        <p14:creationId xmlns:p14="http://schemas.microsoft.com/office/powerpoint/2010/main" val="378263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406E95-9AE0-494E-95C0-FE1AE0C3BE43}"/>
              </a:ext>
            </a:extLst>
          </p:cNvPr>
          <p:cNvSpPr txBox="1"/>
          <p:nvPr/>
        </p:nvSpPr>
        <p:spPr>
          <a:xfrm>
            <a:off x="1024548" y="264861"/>
            <a:ext cx="4419800" cy="461665"/>
          </a:xfrm>
          <a:prstGeom prst="rect">
            <a:avLst/>
          </a:prstGeom>
          <a:noFill/>
        </p:spPr>
        <p:txBody>
          <a:bodyPr wrap="none" rtlCol="0">
            <a:spAutoFit/>
          </a:bodyPr>
          <a:lstStyle/>
          <a:p>
            <a:r>
              <a:rPr lang="en-US" sz="2400" dirty="0">
                <a:latin typeface="Times" pitchFamily="2" charset="0"/>
              </a:rPr>
              <a:t>After the download and cleansing:</a:t>
            </a:r>
          </a:p>
        </p:txBody>
      </p:sp>
      <p:pic>
        <p:nvPicPr>
          <p:cNvPr id="5" name="Picture 4">
            <a:extLst>
              <a:ext uri="{FF2B5EF4-FFF2-40B4-BE49-F238E27FC236}">
                <a16:creationId xmlns:a16="http://schemas.microsoft.com/office/drawing/2014/main" id="{D4317586-EF3F-774A-A223-CAD1DD3ADE7B}"/>
              </a:ext>
            </a:extLst>
          </p:cNvPr>
          <p:cNvPicPr>
            <a:picLocks noChangeAspect="1"/>
          </p:cNvPicPr>
          <p:nvPr/>
        </p:nvPicPr>
        <p:blipFill>
          <a:blip r:embed="rId2"/>
          <a:stretch>
            <a:fillRect/>
          </a:stretch>
        </p:blipFill>
        <p:spPr>
          <a:xfrm>
            <a:off x="1000164" y="1725429"/>
            <a:ext cx="10106748" cy="3309605"/>
          </a:xfrm>
          <a:prstGeom prst="rect">
            <a:avLst/>
          </a:prstGeom>
        </p:spPr>
      </p:pic>
    </p:spTree>
    <p:extLst>
      <p:ext uri="{BB962C8B-B14F-4D97-AF65-F5344CB8AC3E}">
        <p14:creationId xmlns:p14="http://schemas.microsoft.com/office/powerpoint/2010/main" val="406681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F6E480-3ADE-4E47-80D0-1A646481FABA}"/>
              </a:ext>
            </a:extLst>
          </p:cNvPr>
          <p:cNvSpPr txBox="1"/>
          <p:nvPr/>
        </p:nvSpPr>
        <p:spPr>
          <a:xfrm>
            <a:off x="1184787" y="239945"/>
            <a:ext cx="7666605" cy="523220"/>
          </a:xfrm>
          <a:prstGeom prst="rect">
            <a:avLst/>
          </a:prstGeom>
          <a:noFill/>
        </p:spPr>
        <p:txBody>
          <a:bodyPr wrap="square" rtlCol="0">
            <a:spAutoFit/>
          </a:bodyPr>
          <a:lstStyle/>
          <a:p>
            <a:r>
              <a:rPr lang="en-US" sz="2800" dirty="0"/>
              <a:t>Custodial Death:</a:t>
            </a:r>
          </a:p>
        </p:txBody>
      </p:sp>
      <p:sp>
        <p:nvSpPr>
          <p:cNvPr id="4" name="TextBox 3">
            <a:extLst>
              <a:ext uri="{FF2B5EF4-FFF2-40B4-BE49-F238E27FC236}">
                <a16:creationId xmlns:a16="http://schemas.microsoft.com/office/drawing/2014/main" id="{A96660B6-0B13-DF4C-9180-38AE6DBEEC8A}"/>
              </a:ext>
            </a:extLst>
          </p:cNvPr>
          <p:cNvSpPr txBox="1"/>
          <p:nvPr/>
        </p:nvSpPr>
        <p:spPr>
          <a:xfrm>
            <a:off x="1050674" y="872893"/>
            <a:ext cx="9977813" cy="1938992"/>
          </a:xfrm>
          <a:prstGeom prst="rect">
            <a:avLst/>
          </a:prstGeom>
          <a:noFill/>
        </p:spPr>
        <p:txBody>
          <a:bodyPr wrap="square" rtlCol="0">
            <a:spAutoFit/>
          </a:bodyPr>
          <a:lstStyle/>
          <a:p>
            <a:r>
              <a:rPr lang="en-US" sz="2000" dirty="0">
                <a:latin typeface="Times" pitchFamily="2" charset="0"/>
              </a:rPr>
              <a:t>Death of a person, to be precise a person accused of some crime while under the custody of police</a:t>
            </a:r>
          </a:p>
          <a:p>
            <a:endParaRPr lang="en-US" sz="2000" dirty="0">
              <a:latin typeface="Times" pitchFamily="2" charset="0"/>
            </a:endParaRPr>
          </a:p>
          <a:p>
            <a:r>
              <a:rPr lang="en-US" sz="2000" dirty="0">
                <a:latin typeface="Times" pitchFamily="2" charset="0"/>
              </a:rPr>
              <a:t>Custodial Deaths are of two types:</a:t>
            </a:r>
          </a:p>
          <a:p>
            <a:r>
              <a:rPr lang="en-US" sz="2000" dirty="0">
                <a:latin typeface="Times" pitchFamily="2" charset="0"/>
              </a:rPr>
              <a:t>	1.  Custodial death of person being remanded by  court to  police</a:t>
            </a:r>
          </a:p>
          <a:p>
            <a:r>
              <a:rPr lang="en-US" sz="2000" dirty="0">
                <a:latin typeface="Times" pitchFamily="2" charset="0"/>
              </a:rPr>
              <a:t>	2.  Custodial death of person not being remanded by court to police</a:t>
            </a:r>
          </a:p>
        </p:txBody>
      </p:sp>
      <p:sp>
        <p:nvSpPr>
          <p:cNvPr id="5" name="TextBox 4">
            <a:extLst>
              <a:ext uri="{FF2B5EF4-FFF2-40B4-BE49-F238E27FC236}">
                <a16:creationId xmlns:a16="http://schemas.microsoft.com/office/drawing/2014/main" id="{02395D4F-8D86-F546-BEB5-C0BD31942351}"/>
              </a:ext>
            </a:extLst>
          </p:cNvPr>
          <p:cNvSpPr txBox="1"/>
          <p:nvPr/>
        </p:nvSpPr>
        <p:spPr>
          <a:xfrm>
            <a:off x="1184787" y="2979156"/>
            <a:ext cx="9977813" cy="1138773"/>
          </a:xfrm>
          <a:prstGeom prst="rect">
            <a:avLst/>
          </a:prstGeom>
          <a:noFill/>
        </p:spPr>
        <p:txBody>
          <a:bodyPr wrap="square" rtlCol="0">
            <a:spAutoFit/>
          </a:bodyPr>
          <a:lstStyle/>
          <a:p>
            <a:r>
              <a:rPr lang="en-US" sz="2800" dirty="0">
                <a:latin typeface="Times" pitchFamily="2" charset="0"/>
              </a:rPr>
              <a:t>Indian Penal Code(IPC):</a:t>
            </a:r>
          </a:p>
          <a:p>
            <a:r>
              <a:rPr lang="en-US" sz="2000" dirty="0"/>
              <a:t>	</a:t>
            </a:r>
            <a:r>
              <a:rPr lang="en-US" dirty="0"/>
              <a:t> </a:t>
            </a:r>
            <a:r>
              <a:rPr lang="en-US" sz="2000" dirty="0">
                <a:latin typeface="Times" pitchFamily="2" charset="0"/>
              </a:rPr>
              <a:t>The main criminal code of India. It is a comprehensive code intended to cover all substantive aspects of criminal law</a:t>
            </a:r>
          </a:p>
        </p:txBody>
      </p:sp>
      <p:sp>
        <p:nvSpPr>
          <p:cNvPr id="6" name="TextBox 5">
            <a:extLst>
              <a:ext uri="{FF2B5EF4-FFF2-40B4-BE49-F238E27FC236}">
                <a16:creationId xmlns:a16="http://schemas.microsoft.com/office/drawing/2014/main" id="{BF209318-7838-BE4A-ADEC-C3659E829432}"/>
              </a:ext>
            </a:extLst>
          </p:cNvPr>
          <p:cNvSpPr txBox="1"/>
          <p:nvPr/>
        </p:nvSpPr>
        <p:spPr>
          <a:xfrm>
            <a:off x="1184787" y="4289796"/>
            <a:ext cx="9977813" cy="1107996"/>
          </a:xfrm>
          <a:prstGeom prst="rect">
            <a:avLst/>
          </a:prstGeom>
          <a:noFill/>
        </p:spPr>
        <p:txBody>
          <a:bodyPr wrap="square" rtlCol="0">
            <a:spAutoFit/>
          </a:bodyPr>
          <a:lstStyle/>
          <a:p>
            <a:r>
              <a:rPr lang="en-US" sz="2800" dirty="0">
                <a:latin typeface="Times" pitchFamily="2" charset="0"/>
              </a:rPr>
              <a:t>Special &amp; Local Laws(SLL):</a:t>
            </a:r>
          </a:p>
          <a:p>
            <a:r>
              <a:rPr lang="en-US" sz="2000" dirty="0"/>
              <a:t>	</a:t>
            </a:r>
            <a:r>
              <a:rPr lang="en-US" dirty="0"/>
              <a:t> Laws belonging to particular region, group, or related to some regulatory Acts established by the government</a:t>
            </a:r>
            <a:endParaRPr lang="en-US" sz="2000" dirty="0">
              <a:latin typeface="Times" pitchFamily="2" charset="0"/>
            </a:endParaRPr>
          </a:p>
        </p:txBody>
      </p:sp>
    </p:spTree>
    <p:extLst>
      <p:ext uri="{BB962C8B-B14F-4D97-AF65-F5344CB8AC3E}">
        <p14:creationId xmlns:p14="http://schemas.microsoft.com/office/powerpoint/2010/main" val="273919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E7ECF-9EB4-7545-9843-436A78DB6311}"/>
              </a:ext>
            </a:extLst>
          </p:cNvPr>
          <p:cNvSpPr txBox="1"/>
          <p:nvPr/>
        </p:nvSpPr>
        <p:spPr>
          <a:xfrm>
            <a:off x="1550525" y="187658"/>
            <a:ext cx="5590633" cy="400110"/>
          </a:xfrm>
          <a:prstGeom prst="rect">
            <a:avLst/>
          </a:prstGeom>
          <a:noFill/>
        </p:spPr>
        <p:txBody>
          <a:bodyPr wrap="none" rtlCol="0">
            <a:spAutoFit/>
          </a:bodyPr>
          <a:lstStyle/>
          <a:p>
            <a:r>
              <a:rPr lang="en-US" sz="2000" dirty="0">
                <a:latin typeface="Times" pitchFamily="2" charset="0"/>
              </a:rPr>
              <a:t>Custodial Death Reported VS Police Charge-sheeted</a:t>
            </a:r>
          </a:p>
        </p:txBody>
      </p:sp>
      <p:pic>
        <p:nvPicPr>
          <p:cNvPr id="4" name="Picture 3">
            <a:extLst>
              <a:ext uri="{FF2B5EF4-FFF2-40B4-BE49-F238E27FC236}">
                <a16:creationId xmlns:a16="http://schemas.microsoft.com/office/drawing/2014/main" id="{5D246AC6-E900-A440-AA5D-5729D1C9FAC1}"/>
              </a:ext>
            </a:extLst>
          </p:cNvPr>
          <p:cNvPicPr>
            <a:picLocks noChangeAspect="1"/>
          </p:cNvPicPr>
          <p:nvPr/>
        </p:nvPicPr>
        <p:blipFill>
          <a:blip r:embed="rId2"/>
          <a:stretch>
            <a:fillRect/>
          </a:stretch>
        </p:blipFill>
        <p:spPr>
          <a:xfrm>
            <a:off x="1550525" y="731774"/>
            <a:ext cx="5411107" cy="5035042"/>
          </a:xfrm>
          <a:prstGeom prst="rect">
            <a:avLst/>
          </a:prstGeom>
        </p:spPr>
      </p:pic>
      <p:pic>
        <p:nvPicPr>
          <p:cNvPr id="5" name="Picture 4">
            <a:extLst>
              <a:ext uri="{FF2B5EF4-FFF2-40B4-BE49-F238E27FC236}">
                <a16:creationId xmlns:a16="http://schemas.microsoft.com/office/drawing/2014/main" id="{D9DB9F56-20F0-8047-8F84-A6C8DC68FC40}"/>
              </a:ext>
            </a:extLst>
          </p:cNvPr>
          <p:cNvPicPr>
            <a:picLocks noChangeAspect="1"/>
          </p:cNvPicPr>
          <p:nvPr/>
        </p:nvPicPr>
        <p:blipFill>
          <a:blip r:embed="rId3"/>
          <a:stretch>
            <a:fillRect/>
          </a:stretch>
        </p:blipFill>
        <p:spPr>
          <a:xfrm>
            <a:off x="7224522" y="1054862"/>
            <a:ext cx="3784854" cy="2578100"/>
          </a:xfrm>
          <a:prstGeom prst="rect">
            <a:avLst/>
          </a:prstGeom>
        </p:spPr>
      </p:pic>
    </p:spTree>
    <p:extLst>
      <p:ext uri="{BB962C8B-B14F-4D97-AF65-F5344CB8AC3E}">
        <p14:creationId xmlns:p14="http://schemas.microsoft.com/office/powerpoint/2010/main" val="2926449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{A92ACDA1-2259-F24E-B328-57710F6896DF}tf10001120</Template>
  <TotalTime>818</TotalTime>
  <Words>652</Words>
  <Application>Microsoft Macintosh PowerPoint</Application>
  <PresentationFormat>Widescreen</PresentationFormat>
  <Paragraphs>85</Paragraphs>
  <Slides>22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Arial Rounded MT Bold</vt:lpstr>
      <vt:lpstr>MS Shell Dlg 2</vt:lpstr>
      <vt:lpstr>Times</vt:lpstr>
      <vt:lpstr>Wingdings</vt:lpstr>
      <vt:lpstr>Wingdings 3</vt:lpstr>
      <vt:lpstr>Madison</vt:lpstr>
      <vt:lpstr>Microsoft Word 97 - 2004 Document</vt:lpstr>
      <vt:lpstr>Crime, Custodial Deaths and Justice Statistics In India</vt:lpstr>
      <vt:lpstr>Contents</vt:lpstr>
      <vt:lpstr>Purpose:</vt:lpstr>
      <vt:lpstr>PowerPoint Presentation</vt:lpstr>
      <vt:lpstr>PowerPoint Presentation</vt:lpstr>
      <vt:lpstr>Quick look of raw data over internet: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EXPENDITURE AND GDP</dc:title>
  <dc:creator>Microsoft Office User</dc:creator>
  <cp:lastModifiedBy>Microsoft Office User</cp:lastModifiedBy>
  <cp:revision>87</cp:revision>
  <dcterms:created xsi:type="dcterms:W3CDTF">2018-10-18T02:34:05Z</dcterms:created>
  <dcterms:modified xsi:type="dcterms:W3CDTF">2018-11-29T10:01:07Z</dcterms:modified>
</cp:coreProperties>
</file>